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Why is correct referencing important?</a:t>
            </a: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790663"/>
              </p:ext>
            </p:extLst>
          </p:nvPr>
        </p:nvGraphicFramePr>
        <p:xfrm>
          <a:off x="180998" y="2105025"/>
          <a:ext cx="11762532" cy="4805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1266">
                  <a:extLst>
                    <a:ext uri="{9D8B030D-6E8A-4147-A177-3AD203B41FA5}">
                      <a16:colId xmlns:a16="http://schemas.microsoft.com/office/drawing/2014/main" val="1274026405"/>
                    </a:ext>
                  </a:extLst>
                </a:gridCol>
                <a:gridCol w="5881266">
                  <a:extLst>
                    <a:ext uri="{9D8B030D-6E8A-4147-A177-3AD203B41FA5}">
                      <a16:colId xmlns:a16="http://schemas.microsoft.com/office/drawing/2014/main" val="1439671820"/>
                    </a:ext>
                  </a:extLst>
                </a:gridCol>
              </a:tblGrid>
              <a:tr h="662903"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1800" b="1" i="0" u="none" strike="noStrike" noProof="0">
                          <a:solidFill>
                            <a:srgbClr val="FFFFFF"/>
                          </a:solidFill>
                          <a:latin typeface="Century Gothic"/>
                        </a:rPr>
                        <a:t>Academic reasons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1800" b="1" i="0" u="none" strike="noStrike" noProof="0">
                          <a:solidFill>
                            <a:srgbClr val="FFFFFF"/>
                          </a:solidFill>
                          <a:latin typeface="Century Gothic"/>
                        </a:rPr>
                        <a:t>Practical reasons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886149"/>
                  </a:ext>
                </a:extLst>
              </a:tr>
              <a:tr h="653296"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entury Gothic"/>
                        </a:rPr>
                        <a:t>It is a requirement of your school and the IB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entury Gothic"/>
                        </a:rPr>
                        <a:t>Allows others to easily find your sources </a:t>
                      </a:r>
                      <a:endParaRPr lang="en-US"/>
                    </a:p>
                    <a:p>
                      <a:pPr marL="0" lvl="0" algn="l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entury Gothic"/>
                        </a:rPr>
                        <a:t>–give as much information as you can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784845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entury Gothic"/>
                        </a:rPr>
                        <a:t>Puts your current work into context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entury Gothic"/>
                        </a:rPr>
                        <a:t>Helps you re-trace your reading in the future 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934009"/>
                  </a:ext>
                </a:extLst>
              </a:tr>
              <a:tr h="912693"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entury Gothic"/>
                        </a:rPr>
                        <a:t>Provides supporting evidence for facts, opinions, data, approaches taken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entury Gothic"/>
                        </a:rPr>
                        <a:t>Poor information sources and poor referencing loses marks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472728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entury Gothic"/>
                        </a:rPr>
                        <a:t>Gives your work academic credibility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087563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entury Gothic"/>
                        </a:rPr>
                        <a:t>Shows the breadth of your reading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475305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entury Gothic"/>
                        </a:rPr>
                        <a:t>Avoid plagiarism!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035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973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Quotable</vt:lpstr>
      <vt:lpstr>Why is correct referencing important?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is correct referencing important?</dc:title>
  <cp:revision>1</cp:revision>
  <dcterms:modified xsi:type="dcterms:W3CDTF">2017-10-02T01:06:48Z</dcterms:modified>
</cp:coreProperties>
</file>