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10/2/2017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/>
              <a:t>Why is correct referencing important?</a:t>
            </a:r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4" name="Tabl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5790663"/>
              </p:ext>
            </p:extLst>
          </p:nvPr>
        </p:nvGraphicFramePr>
        <p:xfrm>
          <a:off x="180998" y="2105025"/>
          <a:ext cx="11762532" cy="48053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1266">
                  <a:extLst>
                    <a:ext uri="{9D8B030D-6E8A-4147-A177-3AD203B41FA5}">
                      <a16:colId xmlns:a16="http://schemas.microsoft.com/office/drawing/2014/main" val="1274026405"/>
                    </a:ext>
                  </a:extLst>
                </a:gridCol>
                <a:gridCol w="5881266">
                  <a:extLst>
                    <a:ext uri="{9D8B030D-6E8A-4147-A177-3AD203B41FA5}">
                      <a16:colId xmlns:a16="http://schemas.microsoft.com/office/drawing/2014/main" val="1439671820"/>
                    </a:ext>
                  </a:extLst>
                </a:gridCol>
              </a:tblGrid>
              <a:tr h="662903">
                <a:tc>
                  <a:txBody>
                    <a:bodyPr/>
                    <a:lstStyle/>
                    <a:p>
                      <a:pPr marL="0" lvl="0" algn="l">
                        <a:buNone/>
                      </a:pPr>
                      <a:r>
                        <a:rPr lang="en-US" sz="1800" b="1" i="0" u="none" strike="noStrike" noProof="0">
                          <a:solidFill>
                            <a:srgbClr val="FFFFFF"/>
                          </a:solidFill>
                          <a:latin typeface="Century Gothic"/>
                        </a:rPr>
                        <a:t>Academic reasons</a:t>
                      </a:r>
                      <a:endParaRPr lang="en-US"/>
                    </a:p>
                    <a:p>
                      <a:pPr lvl="0"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>
                        <a:buNone/>
                      </a:pPr>
                      <a:r>
                        <a:rPr lang="en-US" sz="1800" b="1" i="0" u="none" strike="noStrike" noProof="0">
                          <a:solidFill>
                            <a:srgbClr val="FFFFFF"/>
                          </a:solidFill>
                          <a:latin typeface="Century Gothic"/>
                        </a:rPr>
                        <a:t>Practical reasons</a:t>
                      </a:r>
                      <a:endParaRPr lang="en-US"/>
                    </a:p>
                    <a:p>
                      <a:pPr lvl="0">
                        <a:buNone/>
                      </a:pP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886149"/>
                  </a:ext>
                </a:extLst>
              </a:tr>
              <a:tr h="653296">
                <a:tc>
                  <a:txBody>
                    <a:bodyPr/>
                    <a:lstStyle/>
                    <a:p>
                      <a:pPr marL="0" lvl="0" algn="l">
                        <a:buNone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Century Gothic"/>
                        </a:rPr>
                        <a:t>It is a requirement of your school and the IB</a:t>
                      </a:r>
                      <a:endParaRPr lang="en-US"/>
                    </a:p>
                    <a:p>
                      <a:pPr lvl="0"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>
                        <a:buNone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Century Gothic"/>
                        </a:rPr>
                        <a:t>Allows others to easily find your sources </a:t>
                      </a:r>
                      <a:endParaRPr lang="en-US"/>
                    </a:p>
                    <a:p>
                      <a:pPr marL="0" lvl="0" algn="l">
                        <a:buNone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Century Gothic"/>
                        </a:rPr>
                        <a:t>–give as much information as you can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784845"/>
                  </a:ext>
                </a:extLst>
              </a:tr>
              <a:tr h="643688">
                <a:tc>
                  <a:txBody>
                    <a:bodyPr/>
                    <a:lstStyle/>
                    <a:p>
                      <a:pPr marL="0" lvl="0" algn="l">
                        <a:buNone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Century Gothic"/>
                        </a:rPr>
                        <a:t>Puts your current work into context</a:t>
                      </a:r>
                      <a:endParaRPr lang="en-US"/>
                    </a:p>
                    <a:p>
                      <a:pPr lvl="0"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>
                        <a:buNone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Century Gothic"/>
                        </a:rPr>
                        <a:t>Helps you re-trace your reading in the future </a:t>
                      </a:r>
                      <a:endParaRPr lang="en-US"/>
                    </a:p>
                    <a:p>
                      <a:pPr lvl="0">
                        <a:buNone/>
                      </a:pP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7934009"/>
                  </a:ext>
                </a:extLst>
              </a:tr>
              <a:tr h="912693">
                <a:tc>
                  <a:txBody>
                    <a:bodyPr/>
                    <a:lstStyle/>
                    <a:p>
                      <a:pPr marL="0" lvl="0" algn="l">
                        <a:buNone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Century Gothic"/>
                        </a:rPr>
                        <a:t>Provides supporting evidence for facts, opinions, data, approaches taken</a:t>
                      </a:r>
                      <a:endParaRPr lang="en-US"/>
                    </a:p>
                    <a:p>
                      <a:pPr lvl="0"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>
                        <a:buNone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Century Gothic"/>
                        </a:rPr>
                        <a:t>Poor information sources and poor referencing loses marks</a:t>
                      </a:r>
                      <a:endParaRPr lang="en-US"/>
                    </a:p>
                    <a:p>
                      <a:pPr lvl="0">
                        <a:buNone/>
                      </a:pP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3472728"/>
                  </a:ext>
                </a:extLst>
              </a:tr>
              <a:tr h="643688">
                <a:tc>
                  <a:txBody>
                    <a:bodyPr/>
                    <a:lstStyle/>
                    <a:p>
                      <a:pPr marL="0" lvl="0" algn="l">
                        <a:buNone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Century Gothic"/>
                        </a:rPr>
                        <a:t>Gives your work academic credibility</a:t>
                      </a:r>
                      <a:endParaRPr lang="en-US"/>
                    </a:p>
                    <a:p>
                      <a:pPr lvl="0"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087563"/>
                  </a:ext>
                </a:extLst>
              </a:tr>
              <a:tr h="643688">
                <a:tc>
                  <a:txBody>
                    <a:bodyPr/>
                    <a:lstStyle/>
                    <a:p>
                      <a:pPr marL="0" lvl="0" algn="l">
                        <a:buNone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Century Gothic"/>
                        </a:rPr>
                        <a:t>Shows the breadth of your reading</a:t>
                      </a:r>
                      <a:endParaRPr lang="en-US"/>
                    </a:p>
                    <a:p>
                      <a:pPr lvl="0"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475305"/>
                  </a:ext>
                </a:extLst>
              </a:tr>
              <a:tr h="643688">
                <a:tc>
                  <a:txBody>
                    <a:bodyPr/>
                    <a:lstStyle/>
                    <a:p>
                      <a:pPr marL="0" lvl="0" algn="l">
                        <a:buNone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Century Gothic"/>
                        </a:rPr>
                        <a:t>Avoid plagiarism!</a:t>
                      </a:r>
                      <a:endParaRPr lang="en-US"/>
                    </a:p>
                    <a:p>
                      <a:pPr lvl="0"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035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69730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Quotable</vt:lpstr>
      <vt:lpstr>Why is correct referencing important?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is correct referencing important?</dc:title>
  <cp:revision>1</cp:revision>
  <dcterms:modified xsi:type="dcterms:W3CDTF">2017-10-02T01:06:48Z</dcterms:modified>
</cp:coreProperties>
</file>