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48442C-9DBF-463A-ABDD-6931F6342FDD}" v="184" dt="2024-01-12T06:31:16.8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4" autoAdjust="0"/>
    <p:restoredTop sz="96197"/>
  </p:normalViewPr>
  <p:slideViewPr>
    <p:cSldViewPr snapToGrid="0" showGuides="1">
      <p:cViewPr varScale="1">
        <p:scale>
          <a:sx n="119" d="100"/>
          <a:sy n="119" d="100"/>
        </p:scale>
        <p:origin x="1328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540EE-2E45-44AC-8A4D-C962405CFE9A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AC2B15-BB6F-4DA7-90B9-41DD26FBAE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8128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C5-1A4A-4D14-BD30-530529FC337E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7037-F266-44C5-8222-70CF43DEA1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476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C5-1A4A-4D14-BD30-530529FC337E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7037-F266-44C5-8222-70CF43DEA1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3165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C5-1A4A-4D14-BD30-530529FC337E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7037-F266-44C5-8222-70CF43DEA1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632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C5-1A4A-4D14-BD30-530529FC337E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7037-F266-44C5-8222-70CF43DEA1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6453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C5-1A4A-4D14-BD30-530529FC337E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7037-F266-44C5-8222-70CF43DEA1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2966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C5-1A4A-4D14-BD30-530529FC337E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7037-F266-44C5-8222-70CF43DEA1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336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C5-1A4A-4D14-BD30-530529FC337E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7037-F266-44C5-8222-70CF43DEA1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611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C5-1A4A-4D14-BD30-530529FC337E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7037-F266-44C5-8222-70CF43DEA1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151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C5-1A4A-4D14-BD30-530529FC337E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7037-F266-44C5-8222-70CF43DEA1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778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C5-1A4A-4D14-BD30-530529FC337E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7037-F266-44C5-8222-70CF43DEA1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5461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C5-1A4A-4D14-BD30-530529FC337E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A7037-F266-44C5-8222-70CF43DEA1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2681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24CC5-1A4A-4D14-BD30-530529FC337E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A7037-F266-44C5-8222-70CF43DEA1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16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2A324B2-5376-43BA-9143-D0605859A6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894" y="114115"/>
            <a:ext cx="7481454" cy="323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algn="ctr"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en-US" sz="1400" b="1" dirty="0">
                <a:solidFill>
                  <a:srgbClr val="3A3A3A"/>
                </a:solidFill>
                <a:latin typeface="Avenir Black"/>
                <a:ea typeface="ヒラギノ角ゴ ProN W3"/>
              </a:rPr>
              <a:t>DCSG I/GCSE Options Timeline (Year 8 2023-24) I/GCSE Cohort</a:t>
            </a:r>
            <a:endParaRPr lang="en-US" altLang="en-US" sz="1400" b="1" dirty="0">
              <a:solidFill>
                <a:srgbClr val="3A3A3A"/>
              </a:solidFill>
              <a:latin typeface="Avenir Black" charset="0"/>
            </a:endParaRPr>
          </a:p>
        </p:txBody>
      </p:sp>
      <p:pic>
        <p:nvPicPr>
          <p:cNvPr id="7" name="Picture 1" descr="Final CREST.png">
            <a:extLst>
              <a:ext uri="{FF2B5EF4-FFF2-40B4-BE49-F238E27FC236}">
                <a16:creationId xmlns:a16="http://schemas.microsoft.com/office/drawing/2014/main" id="{AF270692-C580-420F-BF27-FBB5EDF652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7769" y="-3"/>
            <a:ext cx="317899" cy="489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F06251B-AC9F-F448-A0BE-DAA534282A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439868"/>
              </p:ext>
            </p:extLst>
          </p:nvPr>
        </p:nvGraphicFramePr>
        <p:xfrm>
          <a:off x="347616" y="554419"/>
          <a:ext cx="8286767" cy="587526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63999">
                  <a:extLst>
                    <a:ext uri="{9D8B030D-6E8A-4147-A177-3AD203B41FA5}">
                      <a16:colId xmlns:a16="http://schemas.microsoft.com/office/drawing/2014/main" val="3225396876"/>
                    </a:ext>
                  </a:extLst>
                </a:gridCol>
                <a:gridCol w="1388219">
                  <a:extLst>
                    <a:ext uri="{9D8B030D-6E8A-4147-A177-3AD203B41FA5}">
                      <a16:colId xmlns:a16="http://schemas.microsoft.com/office/drawing/2014/main" val="1222227207"/>
                    </a:ext>
                  </a:extLst>
                </a:gridCol>
                <a:gridCol w="5034549">
                  <a:extLst>
                    <a:ext uri="{9D8B030D-6E8A-4147-A177-3AD203B41FA5}">
                      <a16:colId xmlns:a16="http://schemas.microsoft.com/office/drawing/2014/main" val="1758541729"/>
                    </a:ext>
                  </a:extLst>
                </a:gridCol>
              </a:tblGrid>
              <a:tr h="524339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Avenir Book"/>
                        </a:rPr>
                        <a:t>Event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Avenir Book"/>
                        </a:rPr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Avenir Book"/>
                        </a:rPr>
                        <a:t>Purpose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9615487"/>
                  </a:ext>
                </a:extLst>
              </a:tr>
              <a:tr h="648061">
                <a:tc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latin typeface="Avenir Book"/>
                        </a:rPr>
                        <a:t>Introductory Parent Talk (theatre)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latin typeface="Avenir Book"/>
                        </a:rPr>
                        <a:t>16.01.24</a:t>
                      </a:r>
                      <a:endParaRPr lang="en-US" sz="1000" dirty="0">
                        <a:solidFill>
                          <a:srgbClr val="FF0000"/>
                        </a:solidFill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latin typeface="Avenir Book"/>
                        </a:rPr>
                        <a:t>To provide an overview of the I/GCSE options process.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1231694"/>
                  </a:ext>
                </a:extLst>
              </a:tr>
              <a:tr h="524339">
                <a:tc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latin typeface="Avenir Book"/>
                        </a:rPr>
                        <a:t>Year 8 Student Assembly </a:t>
                      </a:r>
                    </a:p>
                    <a:p>
                      <a:pPr lvl="0" algn="l">
                        <a:buNone/>
                      </a:pPr>
                      <a:r>
                        <a:rPr lang="en-US" sz="1000" dirty="0">
                          <a:latin typeface="Avenir Book"/>
                        </a:rPr>
                        <a:t>(Wellbeing Day)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latin typeface="Avenir Book"/>
                        </a:rPr>
                        <a:t>17.01.24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latin typeface="Avenir Book"/>
                        </a:rPr>
                        <a:t>To provide students with an overview and explain the options process. A consideration of key factors.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0694910"/>
                  </a:ext>
                </a:extLst>
              </a:tr>
              <a:tr h="830700">
                <a:tc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latin typeface="Avenir Book"/>
                        </a:rPr>
                        <a:t>Junior Morrisby-</a:t>
                      </a:r>
                    </a:p>
                    <a:p>
                      <a:pPr lvl="0" algn="l">
                        <a:buNone/>
                      </a:pPr>
                      <a:r>
                        <a:rPr lang="en-US" sz="1000" b="0" i="0" u="none" strike="noStrike" noProof="0" dirty="0">
                          <a:latin typeface="Avenir Book"/>
                        </a:rPr>
                        <a:t>(Wellbeing Day)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Avenir Book"/>
                        </a:rPr>
                        <a:t>17.01.24</a:t>
                      </a:r>
                    </a:p>
                    <a:p>
                      <a:pPr algn="l"/>
                      <a:endParaRPr lang="en-US" sz="1000" dirty="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latin typeface="Avenir Book"/>
                        </a:rPr>
                        <a:t>An online profiling tool enabling students to learn about their strengths, interests and priorities. This helps students understand which I/GCSE subjects will suit them as a learner and offers guidance on subject selection.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1370531"/>
                  </a:ext>
                </a:extLst>
              </a:tr>
              <a:tr h="524339">
                <a:tc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latin typeface="Avenir Book"/>
                        </a:rPr>
                        <a:t>I/GCSE Option Video Activities on Firefly</a:t>
                      </a:r>
                    </a:p>
                    <a:p>
                      <a:pPr lvl="0" algn="l">
                        <a:buNone/>
                      </a:pPr>
                      <a:r>
                        <a:rPr lang="en-US" sz="1000" b="0" i="0" u="none" strike="noStrike" noProof="0" dirty="0">
                          <a:latin typeface="Avenir Book"/>
                        </a:rPr>
                        <a:t>(Wellbeing Day)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Avenir Book"/>
                        </a:rPr>
                        <a:t>17.01.24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latin typeface="Avenir Book"/>
                        </a:rPr>
                        <a:t>Using video resources, I/GCSE students share their experiences and Curriculum Leaders explain I/GCSE courses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1233997"/>
                  </a:ext>
                </a:extLst>
              </a:tr>
              <a:tr h="524338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Avenir Book"/>
                        </a:rPr>
                        <a:t>Options Preference Form Due – </a:t>
                      </a:r>
                      <a:r>
                        <a:rPr lang="en-US" sz="1000" i="1" dirty="0">
                          <a:solidFill>
                            <a:schemeClr val="tx1"/>
                          </a:solidFill>
                          <a:latin typeface="Avenir Book"/>
                        </a:rPr>
                        <a:t>Choices according to the 'Options Principles'</a:t>
                      </a:r>
                      <a:endParaRPr lang="en-US" sz="10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Avenir Book"/>
                        </a:rPr>
                        <a:t>26.01.24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Avenir Book"/>
                        </a:rPr>
                        <a:t>Completion of option preferences form in preparation for 1:1 meetings with teachers. 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6150216"/>
                  </a:ext>
                </a:extLst>
              </a:tr>
              <a:tr h="524339">
                <a:tc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latin typeface="Avenir Book"/>
                        </a:rPr>
                        <a:t>I/GCSE Taster Sessions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latin typeface="Avenir Book"/>
                        </a:rPr>
                        <a:t>End of January and February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latin typeface="Avenir Book"/>
                        </a:rPr>
                        <a:t>To offer a taster of 'new' subjects that have not previously been studied in the LSS.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8716423"/>
                  </a:ext>
                </a:extLst>
              </a:tr>
              <a:tr h="500776">
                <a:tc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  <a:latin typeface="Avenir Book"/>
                        </a:rPr>
                        <a:t>Year 8 PTSC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  <a:latin typeface="Avenir Book"/>
                        </a:rPr>
                        <a:t>21.02.24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  <a:latin typeface="Avenir Book"/>
                        </a:rPr>
                        <a:t>Feedback on student performance. Parents can ask further questions on I/GCSE options.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5613567"/>
                  </a:ext>
                </a:extLst>
              </a:tr>
              <a:tr h="612716">
                <a:tc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  <a:latin typeface="Avenir Book"/>
                        </a:rPr>
                        <a:t>1:1 Meetings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  <a:latin typeface="Avenir Book"/>
                        </a:rPr>
                        <a:t>Jan 18</a:t>
                      </a:r>
                      <a:r>
                        <a:rPr lang="en-US" sz="1000" baseline="30000" dirty="0">
                          <a:solidFill>
                            <a:schemeClr val="tx1"/>
                          </a:solidFill>
                          <a:latin typeface="Avenir Book"/>
                        </a:rPr>
                        <a:t>th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Avenir Book"/>
                        </a:rPr>
                        <a:t> onwards - 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  <a:latin typeface="Avenir Book"/>
                        </a:rPr>
                        <a:t>Each student will meet with a member of the Senior Leadership, Pastoral team or the University Counselling team to ensure the provisional choices made are the best fit for the student.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9814888"/>
                  </a:ext>
                </a:extLst>
              </a:tr>
              <a:tr h="612716">
                <a:tc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  <a:latin typeface="Avenir Book"/>
                        </a:rPr>
                        <a:t>Final Options Deadline -</a:t>
                      </a:r>
                      <a:r>
                        <a:rPr lang="en-US" sz="1000" b="0" i="1" u="none" strike="noStrike" noProof="0" dirty="0">
                          <a:solidFill>
                            <a:schemeClr val="tx1"/>
                          </a:solidFill>
                          <a:latin typeface="Avenir Book"/>
                        </a:rPr>
                        <a:t>Choices according to published blocks</a:t>
                      </a:r>
                      <a:endParaRPr lang="en-US" sz="1000" b="0" i="0" u="none" strike="noStrik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  <a:latin typeface="Avenir Book"/>
                        </a:rPr>
                        <a:t>01.03.24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solidFill>
                            <a:schemeClr val="tx1"/>
                          </a:solidFill>
                          <a:latin typeface="Avenir Book"/>
                        </a:rPr>
                        <a:t>Final deadline for students to submit their final options form.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5816585"/>
                  </a:ext>
                </a:extLst>
              </a:tr>
            </a:tbl>
          </a:graphicData>
        </a:graphic>
      </p:graphicFrame>
      <p:pic>
        <p:nvPicPr>
          <p:cNvPr id="9" name="Picture 1" descr="Final CREST.png">
            <a:extLst>
              <a:ext uri="{FF2B5EF4-FFF2-40B4-BE49-F238E27FC236}">
                <a16:creationId xmlns:a16="http://schemas.microsoft.com/office/drawing/2014/main" id="{E48C9AEB-CDF8-8F43-8993-7B1A3E19F78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32" y="0"/>
            <a:ext cx="317899" cy="489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010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2FAAA2BDAE864AA572DFDA6484BAD8" ma:contentTypeVersion="19" ma:contentTypeDescription="Create a new document." ma:contentTypeScope="" ma:versionID="050a8b6c28f36245d2983609facdd472">
  <xsd:schema xmlns:xsd="http://www.w3.org/2001/XMLSchema" xmlns:xs="http://www.w3.org/2001/XMLSchema" xmlns:p="http://schemas.microsoft.com/office/2006/metadata/properties" xmlns:ns2="79ec14fa-2e2b-477d-881c-bb774c562d47" xmlns:ns3="db2b2227-3108-43d6-9eaa-652a75ebfb76" targetNamespace="http://schemas.microsoft.com/office/2006/metadata/properties" ma:root="true" ma:fieldsID="813bdd8e8fddd66c715131c0af48f6dd" ns2:_="" ns3:_="">
    <xsd:import namespace="79ec14fa-2e2b-477d-881c-bb774c562d47"/>
    <xsd:import namespace="db2b2227-3108-43d6-9eaa-652a75ebfb7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ec14fa-2e2b-477d-881c-bb774c562d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6955045d-3658-4c0e-a8b3-89f58f490f3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2b2227-3108-43d6-9eaa-652a75ebfb7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9bc6543-ad9f-4e2d-a27e-7933e8760c0d}" ma:internalName="TaxCatchAll" ma:showField="CatchAllData" ma:web="db2b2227-3108-43d6-9eaa-652a75ebfb7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9ec14fa-2e2b-477d-881c-bb774c562d47">
      <Terms xmlns="http://schemas.microsoft.com/office/infopath/2007/PartnerControls"/>
    </lcf76f155ced4ddcb4097134ff3c332f>
    <TaxCatchAll xmlns="db2b2227-3108-43d6-9eaa-652a75ebfb76" xsi:nil="true"/>
    <SharedWithUsers xmlns="db2b2227-3108-43d6-9eaa-652a75ebfb76">
      <UserInfo>
        <DisplayName>Philip Palmer (DCSG IT)</DisplayName>
        <AccountId>41</AccountId>
        <AccountType/>
      </UserInfo>
      <UserInfo>
        <DisplayName>Adam Kennedy (DCSG)</DisplayName>
        <AccountId>272</AccountId>
        <AccountType/>
      </UserInfo>
      <UserInfo>
        <DisplayName>Lucy McAllister (DCSG)</DisplayName>
        <AccountId>15</AccountId>
        <AccountType/>
      </UserInfo>
    </SharedWithUsers>
    <MediaLengthInSeconds xmlns="79ec14fa-2e2b-477d-881c-bb774c562d47" xsi:nil="true"/>
  </documentManagement>
</p:properties>
</file>

<file path=customXml/itemProps1.xml><?xml version="1.0" encoding="utf-8"?>
<ds:datastoreItem xmlns:ds="http://schemas.openxmlformats.org/officeDocument/2006/customXml" ds:itemID="{E7BF9AB2-B7E2-4A9B-A9BA-1D4BE9AA9AA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7D4B787-2923-4233-AB76-5D3F05AD82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ec14fa-2e2b-477d-881c-bb774c562d47"/>
    <ds:schemaRef ds:uri="db2b2227-3108-43d6-9eaa-652a75ebfb7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37ECDC2-E179-47BD-A986-0288B4264B38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79ec14fa-2e2b-477d-881c-bb774c562d47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db2b2227-3108-43d6-9eaa-652a75ebfb76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</TotalTime>
  <Words>303</Words>
  <Application>Microsoft Office PowerPoint</Application>
  <PresentationFormat>On-screen Show (4:3)</PresentationFormat>
  <Paragraphs>54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TAN</dc:creator>
  <cp:lastModifiedBy>Jo Mattingley (DCSG)</cp:lastModifiedBy>
  <cp:revision>130</cp:revision>
  <dcterms:created xsi:type="dcterms:W3CDTF">2020-05-26T00:10:41Z</dcterms:created>
  <dcterms:modified xsi:type="dcterms:W3CDTF">2024-01-12T06:31:31Z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0x0101000B2FAAA2BDAE864AA572DFDA6484BAD8</vt:lpwstr>
  </property>
  <property fmtid="{D5CDD505-2E9C-101B-9397-08002B2CF9AE}" pid="3" name="Order">
    <vt:r8>2065500</vt:r8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_activity">
    <vt:lpwstr>{"FileActivityType":"9","FileActivityTimeStamp":"2023-01-11T08:19:35.540Z","FileActivityUsersOnPage":[{"DisplayName":"Lucy McAllister (DCSG)","Id":"lucy.mcallister@dulwich.org"},{"DisplayName":"Philip Palmer (DCSG IT)","Id":"philip.palmer@dulwich.org"},{"DisplayName":"Adam Kennedy (DCSG)","Id":"adam.kennedy@dulwich.org"},{"DisplayName":"Lucy McAllister (DCSG)","Id":"lucy.mcallister@dulwich.org"}],"FileActivityNavigationId":null}</vt:lpwstr>
  </property>
  <property fmtid="{D5CDD505-2E9C-101B-9397-08002B2CF9AE}" pid="8" name="_ExtendedDescription">
    <vt:lpwstr/>
  </property>
  <property fmtid="{D5CDD505-2E9C-101B-9397-08002B2CF9AE}" pid="9" name="TriggerFlowInfo">
    <vt:lpwstr/>
  </property>
  <property fmtid="{D5CDD505-2E9C-101B-9397-08002B2CF9AE}" pid="10" name="MediaServiceImageTags">
    <vt:lpwstr/>
  </property>
</Properties>
</file>