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68" r:id="rId3"/>
    <p:sldId id="269" r:id="rId4"/>
    <p:sldId id="257" r:id="rId5"/>
    <p:sldId id="259" r:id="rId6"/>
    <p:sldId id="261" r:id="rId7"/>
    <p:sldId id="262" r:id="rId8"/>
    <p:sldId id="267" r:id="rId9"/>
    <p:sldId id="2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259"/>
    <p:restoredTop sz="94168"/>
  </p:normalViewPr>
  <p:slideViewPr>
    <p:cSldViewPr snapToGrid="0" snapToObjects="1">
      <p:cViewPr varScale="1">
        <p:scale>
          <a:sx n="125" d="100"/>
          <a:sy n="125" d="100"/>
        </p:scale>
        <p:origin x="192"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E5A43-44D8-4844-8AB9-66E1122320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CBBC5F-D07B-9446-A3C3-1E2C517463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E44CBB-A2A5-DF45-B3A4-7BE8CB711F89}"/>
              </a:ext>
            </a:extLst>
          </p:cNvPr>
          <p:cNvSpPr>
            <a:spLocks noGrp="1"/>
          </p:cNvSpPr>
          <p:nvPr>
            <p:ph type="dt" sz="half" idx="10"/>
          </p:nvPr>
        </p:nvSpPr>
        <p:spPr/>
        <p:txBody>
          <a:bodyPr/>
          <a:lstStyle/>
          <a:p>
            <a:fld id="{48A87A34-81AB-432B-8DAE-1953F412C126}" type="datetimeFigureOut">
              <a:rPr lang="en-US" smtClean="0"/>
              <a:pPr/>
              <a:t>10/31/22</a:t>
            </a:fld>
            <a:endParaRPr lang="en-US" dirty="0"/>
          </a:p>
        </p:txBody>
      </p:sp>
      <p:sp>
        <p:nvSpPr>
          <p:cNvPr id="5" name="Footer Placeholder 4">
            <a:extLst>
              <a:ext uri="{FF2B5EF4-FFF2-40B4-BE49-F238E27FC236}">
                <a16:creationId xmlns:a16="http://schemas.microsoft.com/office/drawing/2014/main" id="{075132C3-BF76-134C-A2AB-7741D2E0F6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6351B3-777B-4447-83F2-C76A55D6EB7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4490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5BF1-32EF-0749-B379-B5808D9091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4F01C1-1991-4742-9980-75CDA6EA0C1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360383-0DD5-7446-9FE1-7884155594C0}"/>
              </a:ext>
            </a:extLst>
          </p:cNvPr>
          <p:cNvSpPr>
            <a:spLocks noGrp="1"/>
          </p:cNvSpPr>
          <p:nvPr>
            <p:ph type="dt" sz="half" idx="10"/>
          </p:nvPr>
        </p:nvSpPr>
        <p:spPr/>
        <p:txBody>
          <a:bodyPr/>
          <a:lstStyle/>
          <a:p>
            <a:fld id="{48A87A34-81AB-432B-8DAE-1953F412C126}" type="datetimeFigureOut">
              <a:rPr lang="en-US" smtClean="0"/>
              <a:t>10/31/22</a:t>
            </a:fld>
            <a:endParaRPr lang="en-US" dirty="0"/>
          </a:p>
        </p:txBody>
      </p:sp>
      <p:sp>
        <p:nvSpPr>
          <p:cNvPr id="5" name="Footer Placeholder 4">
            <a:extLst>
              <a:ext uri="{FF2B5EF4-FFF2-40B4-BE49-F238E27FC236}">
                <a16:creationId xmlns:a16="http://schemas.microsoft.com/office/drawing/2014/main" id="{7FAF5BA0-CEA6-F24F-B6AB-15A3ABFEC5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5732A7-506C-824E-8CB9-9323893E9E0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5702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EF6D18-0B5F-394F-A734-1C29D3A109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6D581C-C2AB-0E44-967D-7E747FB4F70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7483B8-BAF0-3141-B1BA-F9235364DA06}"/>
              </a:ext>
            </a:extLst>
          </p:cNvPr>
          <p:cNvSpPr>
            <a:spLocks noGrp="1"/>
          </p:cNvSpPr>
          <p:nvPr>
            <p:ph type="dt" sz="half" idx="10"/>
          </p:nvPr>
        </p:nvSpPr>
        <p:spPr/>
        <p:txBody>
          <a:bodyPr/>
          <a:lstStyle/>
          <a:p>
            <a:fld id="{48A87A34-81AB-432B-8DAE-1953F412C126}" type="datetimeFigureOut">
              <a:rPr lang="en-US" smtClean="0"/>
              <a:t>10/31/22</a:t>
            </a:fld>
            <a:endParaRPr lang="en-US" dirty="0"/>
          </a:p>
        </p:txBody>
      </p:sp>
      <p:sp>
        <p:nvSpPr>
          <p:cNvPr id="5" name="Footer Placeholder 4">
            <a:extLst>
              <a:ext uri="{FF2B5EF4-FFF2-40B4-BE49-F238E27FC236}">
                <a16:creationId xmlns:a16="http://schemas.microsoft.com/office/drawing/2014/main" id="{72480BA9-F5C9-DB48-8D15-39BDFC77C5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6322F1-88ED-C54E-BD25-0708B804BB7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47890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F2982-0319-7245-BB49-79A676C280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CD25AB-1842-5C4A-AD37-0D1EE88DFD8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875D8-C651-5A4F-8E96-BD6B281BD928}"/>
              </a:ext>
            </a:extLst>
          </p:cNvPr>
          <p:cNvSpPr>
            <a:spLocks noGrp="1"/>
          </p:cNvSpPr>
          <p:nvPr>
            <p:ph type="dt" sz="half" idx="10"/>
          </p:nvPr>
        </p:nvSpPr>
        <p:spPr/>
        <p:txBody>
          <a:bodyPr/>
          <a:lstStyle/>
          <a:p>
            <a:fld id="{48A87A34-81AB-432B-8DAE-1953F412C126}" type="datetimeFigureOut">
              <a:rPr lang="en-US" smtClean="0"/>
              <a:t>10/31/22</a:t>
            </a:fld>
            <a:endParaRPr lang="en-US" dirty="0"/>
          </a:p>
        </p:txBody>
      </p:sp>
      <p:sp>
        <p:nvSpPr>
          <p:cNvPr id="5" name="Footer Placeholder 4">
            <a:extLst>
              <a:ext uri="{FF2B5EF4-FFF2-40B4-BE49-F238E27FC236}">
                <a16:creationId xmlns:a16="http://schemas.microsoft.com/office/drawing/2014/main" id="{FE727172-9085-8347-90B9-5A5E0BEF33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EC8654-2326-2445-9742-74AB6952D5F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06958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1BEA1-9B35-424D-B10D-01D73453E0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8C47FD-17C9-E947-98FD-4E5E5318E5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AEC9DA1-A399-8A40-B9FB-A233ABC00D41}"/>
              </a:ext>
            </a:extLst>
          </p:cNvPr>
          <p:cNvSpPr>
            <a:spLocks noGrp="1"/>
          </p:cNvSpPr>
          <p:nvPr>
            <p:ph type="dt" sz="half" idx="10"/>
          </p:nvPr>
        </p:nvSpPr>
        <p:spPr/>
        <p:txBody>
          <a:bodyPr/>
          <a:lstStyle/>
          <a:p>
            <a:fld id="{48A87A34-81AB-432B-8DAE-1953F412C126}" type="datetimeFigureOut">
              <a:rPr lang="en-US" smtClean="0"/>
              <a:t>10/31/22</a:t>
            </a:fld>
            <a:endParaRPr lang="en-US" dirty="0"/>
          </a:p>
        </p:txBody>
      </p:sp>
      <p:sp>
        <p:nvSpPr>
          <p:cNvPr id="5" name="Footer Placeholder 4">
            <a:extLst>
              <a:ext uri="{FF2B5EF4-FFF2-40B4-BE49-F238E27FC236}">
                <a16:creationId xmlns:a16="http://schemas.microsoft.com/office/drawing/2014/main" id="{0177C102-EF8F-DD48-9D55-79BF8F8A61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AA81AD-6301-F543-9DEB-5792E52568E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13281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DC83-6011-584C-A565-0B6B7FCB9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AC0B62-7FE0-4540-9E86-9A2FD56CB34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B6271A-DF79-B445-A023-4490641AD4B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C6EE04-2D5E-0345-96E4-29955DFED8E3}"/>
              </a:ext>
            </a:extLst>
          </p:cNvPr>
          <p:cNvSpPr>
            <a:spLocks noGrp="1"/>
          </p:cNvSpPr>
          <p:nvPr>
            <p:ph type="dt" sz="half" idx="10"/>
          </p:nvPr>
        </p:nvSpPr>
        <p:spPr/>
        <p:txBody>
          <a:bodyPr/>
          <a:lstStyle/>
          <a:p>
            <a:fld id="{48A87A34-81AB-432B-8DAE-1953F412C126}" type="datetimeFigureOut">
              <a:rPr lang="en-US" smtClean="0"/>
              <a:t>10/31/22</a:t>
            </a:fld>
            <a:endParaRPr lang="en-US" dirty="0"/>
          </a:p>
        </p:txBody>
      </p:sp>
      <p:sp>
        <p:nvSpPr>
          <p:cNvPr id="6" name="Footer Placeholder 5">
            <a:extLst>
              <a:ext uri="{FF2B5EF4-FFF2-40B4-BE49-F238E27FC236}">
                <a16:creationId xmlns:a16="http://schemas.microsoft.com/office/drawing/2014/main" id="{196B6402-E72A-0844-939C-B7044940CE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5A5331-908F-084A-A115-147020C165B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5396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7897C-2729-F841-8D2A-E1543156F0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FDD003-AFAC-5344-9922-07742A2CD8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64DA404-37E2-D047-8763-12152F0360B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5933A7-C030-0543-8A16-A21B5A6454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25017E-4CF6-D647-9F46-F20FDA8CAA8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264635-BC36-D04D-A01C-557C7B48DBA0}"/>
              </a:ext>
            </a:extLst>
          </p:cNvPr>
          <p:cNvSpPr>
            <a:spLocks noGrp="1"/>
          </p:cNvSpPr>
          <p:nvPr>
            <p:ph type="dt" sz="half" idx="10"/>
          </p:nvPr>
        </p:nvSpPr>
        <p:spPr/>
        <p:txBody>
          <a:bodyPr/>
          <a:lstStyle/>
          <a:p>
            <a:fld id="{48A87A34-81AB-432B-8DAE-1953F412C126}" type="datetimeFigureOut">
              <a:rPr lang="en-US" smtClean="0"/>
              <a:t>10/31/22</a:t>
            </a:fld>
            <a:endParaRPr lang="en-US" dirty="0"/>
          </a:p>
        </p:txBody>
      </p:sp>
      <p:sp>
        <p:nvSpPr>
          <p:cNvPr id="8" name="Footer Placeholder 7">
            <a:extLst>
              <a:ext uri="{FF2B5EF4-FFF2-40B4-BE49-F238E27FC236}">
                <a16:creationId xmlns:a16="http://schemas.microsoft.com/office/drawing/2014/main" id="{9D3282F2-AC50-0A4E-AC41-7BAA15B855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AAD5355-CDA2-BA40-9E48-DD68CACF132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1659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4A85B-8CE0-5A4E-AAF6-B0CD34A251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E290AF-496E-8C49-A2BF-52CB467CCE07}"/>
              </a:ext>
            </a:extLst>
          </p:cNvPr>
          <p:cNvSpPr>
            <a:spLocks noGrp="1"/>
          </p:cNvSpPr>
          <p:nvPr>
            <p:ph type="dt" sz="half" idx="10"/>
          </p:nvPr>
        </p:nvSpPr>
        <p:spPr/>
        <p:txBody>
          <a:bodyPr/>
          <a:lstStyle/>
          <a:p>
            <a:fld id="{48A87A34-81AB-432B-8DAE-1953F412C126}" type="datetimeFigureOut">
              <a:rPr lang="en-US" smtClean="0"/>
              <a:t>10/31/22</a:t>
            </a:fld>
            <a:endParaRPr lang="en-US" dirty="0"/>
          </a:p>
        </p:txBody>
      </p:sp>
      <p:sp>
        <p:nvSpPr>
          <p:cNvPr id="4" name="Footer Placeholder 3">
            <a:extLst>
              <a:ext uri="{FF2B5EF4-FFF2-40B4-BE49-F238E27FC236}">
                <a16:creationId xmlns:a16="http://schemas.microsoft.com/office/drawing/2014/main" id="{18908F54-AADD-454F-A224-7B142CC7454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3913549-57EB-184A-8B55-374E3C29457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9127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4542FA-46E7-4D42-BC59-FFDED26147AF}"/>
              </a:ext>
            </a:extLst>
          </p:cNvPr>
          <p:cNvSpPr>
            <a:spLocks noGrp="1"/>
          </p:cNvSpPr>
          <p:nvPr>
            <p:ph type="dt" sz="half" idx="10"/>
          </p:nvPr>
        </p:nvSpPr>
        <p:spPr/>
        <p:txBody>
          <a:bodyPr/>
          <a:lstStyle/>
          <a:p>
            <a:fld id="{48A87A34-81AB-432B-8DAE-1953F412C126}" type="datetimeFigureOut">
              <a:rPr lang="en-US" smtClean="0"/>
              <a:t>10/31/22</a:t>
            </a:fld>
            <a:endParaRPr lang="en-US" dirty="0"/>
          </a:p>
        </p:txBody>
      </p:sp>
      <p:sp>
        <p:nvSpPr>
          <p:cNvPr id="3" name="Footer Placeholder 2">
            <a:extLst>
              <a:ext uri="{FF2B5EF4-FFF2-40B4-BE49-F238E27FC236}">
                <a16:creationId xmlns:a16="http://schemas.microsoft.com/office/drawing/2014/main" id="{2596FC68-0E1A-C34D-9219-31CE0E10791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656D077-5270-2F4E-9587-32A6A6AB871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5684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FBE51-12C1-1644-BDFD-A2A518A66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732A06-1609-8E4E-9D09-E59C2ACF79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BEFB58-FE9F-7246-B8B2-777D1FE24D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61FC3D-4A13-3A4B-8D14-038AA75483EB}"/>
              </a:ext>
            </a:extLst>
          </p:cNvPr>
          <p:cNvSpPr>
            <a:spLocks noGrp="1"/>
          </p:cNvSpPr>
          <p:nvPr>
            <p:ph type="dt" sz="half" idx="10"/>
          </p:nvPr>
        </p:nvSpPr>
        <p:spPr/>
        <p:txBody>
          <a:bodyPr/>
          <a:lstStyle/>
          <a:p>
            <a:fld id="{48A87A34-81AB-432B-8DAE-1953F412C126}" type="datetimeFigureOut">
              <a:rPr lang="en-US" smtClean="0"/>
              <a:t>10/31/22</a:t>
            </a:fld>
            <a:endParaRPr lang="en-US" dirty="0"/>
          </a:p>
        </p:txBody>
      </p:sp>
      <p:sp>
        <p:nvSpPr>
          <p:cNvPr id="6" name="Footer Placeholder 5">
            <a:extLst>
              <a:ext uri="{FF2B5EF4-FFF2-40B4-BE49-F238E27FC236}">
                <a16:creationId xmlns:a16="http://schemas.microsoft.com/office/drawing/2014/main" id="{73D5983A-FDF1-694E-A951-1E8F18E31E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66DC54-3FE6-004F-8DBD-950E3D9B780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55323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38602-94E2-AE4C-BC08-ED2ED4B2FC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3AF2AE-B110-C946-BAB9-D2D9426066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677DA8-82C2-E645-BB3A-AAC1B0FC1F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A3048B-F69B-A34D-AF8A-1967423B1FB8}"/>
              </a:ext>
            </a:extLst>
          </p:cNvPr>
          <p:cNvSpPr>
            <a:spLocks noGrp="1"/>
          </p:cNvSpPr>
          <p:nvPr>
            <p:ph type="dt" sz="half" idx="10"/>
          </p:nvPr>
        </p:nvSpPr>
        <p:spPr/>
        <p:txBody>
          <a:bodyPr/>
          <a:lstStyle/>
          <a:p>
            <a:fld id="{48A87A34-81AB-432B-8DAE-1953F412C126}" type="datetimeFigureOut">
              <a:rPr lang="en-US" smtClean="0"/>
              <a:t>10/31/22</a:t>
            </a:fld>
            <a:endParaRPr lang="en-US" dirty="0"/>
          </a:p>
        </p:txBody>
      </p:sp>
      <p:sp>
        <p:nvSpPr>
          <p:cNvPr id="6" name="Footer Placeholder 5">
            <a:extLst>
              <a:ext uri="{FF2B5EF4-FFF2-40B4-BE49-F238E27FC236}">
                <a16:creationId xmlns:a16="http://schemas.microsoft.com/office/drawing/2014/main" id="{C06DA2D7-28E3-C749-BC9D-C2A96E4C1A7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AFE7233-24A1-4E41-A4F4-927C34F46C9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8288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4214D3-DB66-A149-BD29-51A4DDBB25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FF6BD6-DB52-3745-A985-A5801819F8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CF3428-733B-BA45-9F0C-4DD9223519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10/31/22</a:t>
            </a:fld>
            <a:endParaRPr lang="en-US" dirty="0"/>
          </a:p>
        </p:txBody>
      </p:sp>
      <p:sp>
        <p:nvSpPr>
          <p:cNvPr id="5" name="Footer Placeholder 4">
            <a:extLst>
              <a:ext uri="{FF2B5EF4-FFF2-40B4-BE49-F238E27FC236}">
                <a16:creationId xmlns:a16="http://schemas.microsoft.com/office/drawing/2014/main" id="{42E564C8-FF16-AF48-AF7E-58108AF157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15BE10E-290C-0C4A-8059-00DD82AF34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07338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65468-67A1-CB4B-9830-333D70EF2FC4}"/>
              </a:ext>
            </a:extLst>
          </p:cNvPr>
          <p:cNvSpPr>
            <a:spLocks noGrp="1"/>
          </p:cNvSpPr>
          <p:nvPr>
            <p:ph type="ctrTitle"/>
          </p:nvPr>
        </p:nvSpPr>
        <p:spPr>
          <a:xfrm>
            <a:off x="47625" y="3273170"/>
            <a:ext cx="9144000" cy="2387600"/>
          </a:xfrm>
        </p:spPr>
        <p:txBody>
          <a:bodyPr>
            <a:normAutofit fontScale="90000"/>
          </a:bodyPr>
          <a:lstStyle/>
          <a:p>
            <a:r>
              <a:rPr lang="en-US" b="1" dirty="0">
                <a:latin typeface="Univers" panose="020B0503020202020204" pitchFamily="34" charset="0"/>
                <a:cs typeface="FUTURA MEDIUM" panose="020B0602020204020303" pitchFamily="34" charset="-79"/>
              </a:rPr>
              <a:t>GCSE Art &amp; Design</a:t>
            </a:r>
            <a:br>
              <a:rPr lang="en-US" dirty="0">
                <a:latin typeface="Univers" panose="020B0503020202020204" pitchFamily="34" charset="0"/>
              </a:rPr>
            </a:br>
            <a:br>
              <a:rPr lang="en-US" dirty="0">
                <a:latin typeface="Univers" panose="020B0503020202020204" pitchFamily="34" charset="0"/>
              </a:rPr>
            </a:br>
            <a:br>
              <a:rPr lang="en-US" i="1" dirty="0">
                <a:latin typeface="Univers" panose="020B0503020202020204" pitchFamily="34" charset="0"/>
              </a:rPr>
            </a:br>
            <a:br>
              <a:rPr lang="en-US" i="1" dirty="0">
                <a:latin typeface="Univers" panose="020B0503020202020204" pitchFamily="34" charset="0"/>
              </a:rPr>
            </a:br>
            <a:endParaRPr lang="en-US" sz="1600" dirty="0">
              <a:latin typeface="Univers" panose="020B0503020202020204" pitchFamily="34" charset="0"/>
            </a:endParaRPr>
          </a:p>
        </p:txBody>
      </p:sp>
      <p:sp>
        <p:nvSpPr>
          <p:cNvPr id="4" name="Rectangle 3">
            <a:extLst>
              <a:ext uri="{FF2B5EF4-FFF2-40B4-BE49-F238E27FC236}">
                <a16:creationId xmlns:a16="http://schemas.microsoft.com/office/drawing/2014/main" id="{9404B64D-9813-7748-ACB1-9FD0A91982A2}"/>
              </a:ext>
            </a:extLst>
          </p:cNvPr>
          <p:cNvSpPr/>
          <p:nvPr/>
        </p:nvSpPr>
        <p:spPr>
          <a:xfrm>
            <a:off x="9191625" y="0"/>
            <a:ext cx="3000375" cy="6858000"/>
          </a:xfrm>
          <a:prstGeom prst="rect">
            <a:avLst/>
          </a:prstGeom>
          <a:solidFill>
            <a:srgbClr val="00B0F0">
              <a:alpha val="55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499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65468-67A1-CB4B-9830-333D70EF2FC4}"/>
              </a:ext>
            </a:extLst>
          </p:cNvPr>
          <p:cNvSpPr>
            <a:spLocks noGrp="1"/>
          </p:cNvSpPr>
          <p:nvPr>
            <p:ph type="ctrTitle"/>
          </p:nvPr>
        </p:nvSpPr>
        <p:spPr>
          <a:xfrm>
            <a:off x="47625" y="1272247"/>
            <a:ext cx="9144000" cy="2387600"/>
          </a:xfrm>
        </p:spPr>
        <p:txBody>
          <a:bodyPr>
            <a:normAutofit fontScale="90000"/>
          </a:bodyPr>
          <a:lstStyle/>
          <a:p>
            <a:br>
              <a:rPr lang="en-US" dirty="0">
                <a:latin typeface="Univers" panose="020B0503020202020204" pitchFamily="34" charset="0"/>
              </a:rPr>
            </a:br>
            <a:br>
              <a:rPr lang="en-US" dirty="0">
                <a:latin typeface="Univers" panose="020B0503020202020204" pitchFamily="34" charset="0"/>
              </a:rPr>
            </a:br>
            <a:r>
              <a:rPr lang="en-US" dirty="0">
                <a:latin typeface="Univers" panose="020B0503020202020204" pitchFamily="34" charset="0"/>
              </a:rPr>
              <a:t>Art or Graphics?</a:t>
            </a:r>
            <a:br>
              <a:rPr lang="en-US" dirty="0">
                <a:latin typeface="Univers" panose="020B0503020202020204" pitchFamily="34" charset="0"/>
              </a:rPr>
            </a:br>
            <a:endParaRPr lang="en-US" sz="1600" dirty="0">
              <a:latin typeface="Univers" panose="020B0503020202020204" pitchFamily="34" charset="0"/>
            </a:endParaRPr>
          </a:p>
        </p:txBody>
      </p:sp>
      <p:sp>
        <p:nvSpPr>
          <p:cNvPr id="4" name="Rectangle 3">
            <a:extLst>
              <a:ext uri="{FF2B5EF4-FFF2-40B4-BE49-F238E27FC236}">
                <a16:creationId xmlns:a16="http://schemas.microsoft.com/office/drawing/2014/main" id="{9404B64D-9813-7748-ACB1-9FD0A91982A2}"/>
              </a:ext>
            </a:extLst>
          </p:cNvPr>
          <p:cNvSpPr/>
          <p:nvPr/>
        </p:nvSpPr>
        <p:spPr>
          <a:xfrm>
            <a:off x="9191625" y="0"/>
            <a:ext cx="3000375" cy="6858000"/>
          </a:xfrm>
          <a:prstGeom prst="rect">
            <a:avLst/>
          </a:prstGeom>
          <a:solidFill>
            <a:srgbClr val="00B0F0">
              <a:alpha val="55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8961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65468-67A1-CB4B-9830-333D70EF2FC4}"/>
              </a:ext>
            </a:extLst>
          </p:cNvPr>
          <p:cNvSpPr>
            <a:spLocks noGrp="1"/>
          </p:cNvSpPr>
          <p:nvPr>
            <p:ph type="ctrTitle"/>
          </p:nvPr>
        </p:nvSpPr>
        <p:spPr>
          <a:xfrm>
            <a:off x="0" y="742278"/>
            <a:ext cx="9144000" cy="1142558"/>
          </a:xfrm>
        </p:spPr>
        <p:txBody>
          <a:bodyPr>
            <a:normAutofit fontScale="90000"/>
          </a:bodyPr>
          <a:lstStyle/>
          <a:p>
            <a:r>
              <a:rPr lang="en-US" sz="5400" dirty="0">
                <a:latin typeface="Univers" panose="020B0503020202020204" pitchFamily="34" charset="0"/>
              </a:rPr>
              <a:t>Transferable skills</a:t>
            </a:r>
            <a:br>
              <a:rPr lang="en-US" sz="5400" dirty="0">
                <a:latin typeface="Univers" panose="020B0503020202020204" pitchFamily="34" charset="0"/>
              </a:rPr>
            </a:br>
            <a:r>
              <a:rPr lang="en-US" sz="5400" dirty="0">
                <a:latin typeface="Univers" panose="020B0503020202020204" pitchFamily="34" charset="0"/>
              </a:rPr>
              <a:t>for all career areas</a:t>
            </a:r>
          </a:p>
        </p:txBody>
      </p:sp>
      <p:sp>
        <p:nvSpPr>
          <p:cNvPr id="4" name="Rectangle 3">
            <a:extLst>
              <a:ext uri="{FF2B5EF4-FFF2-40B4-BE49-F238E27FC236}">
                <a16:creationId xmlns:a16="http://schemas.microsoft.com/office/drawing/2014/main" id="{9404B64D-9813-7748-ACB1-9FD0A91982A2}"/>
              </a:ext>
            </a:extLst>
          </p:cNvPr>
          <p:cNvSpPr/>
          <p:nvPr/>
        </p:nvSpPr>
        <p:spPr>
          <a:xfrm>
            <a:off x="9191625" y="0"/>
            <a:ext cx="3000375" cy="6858000"/>
          </a:xfrm>
          <a:prstGeom prst="rect">
            <a:avLst/>
          </a:prstGeom>
          <a:solidFill>
            <a:srgbClr val="00B0F0">
              <a:alpha val="55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49221EFB-88E8-36D3-DF06-932D26566DB1}"/>
              </a:ext>
            </a:extLst>
          </p:cNvPr>
          <p:cNvSpPr txBox="1">
            <a:spLocks/>
          </p:cNvSpPr>
          <p:nvPr/>
        </p:nvSpPr>
        <p:spPr>
          <a:xfrm>
            <a:off x="1593609" y="2443934"/>
            <a:ext cx="6625233" cy="35265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800"/>
              </a:spcAft>
            </a:pPr>
            <a:r>
              <a:rPr lang="en-US" sz="2200" dirty="0">
                <a:latin typeface="Univers Light" panose="020B0403020202020204" pitchFamily="34" charset="0"/>
              </a:rPr>
              <a:t>Creative thinking and problem solving</a:t>
            </a:r>
          </a:p>
          <a:p>
            <a:pPr>
              <a:spcBef>
                <a:spcPts val="0"/>
              </a:spcBef>
              <a:spcAft>
                <a:spcPts val="1800"/>
              </a:spcAft>
            </a:pPr>
            <a:r>
              <a:rPr lang="en-US" sz="2200" dirty="0">
                <a:latin typeface="Univers Light" panose="020B0403020202020204" pitchFamily="34" charset="0"/>
              </a:rPr>
              <a:t>Critical thinking, evaluation and analysis</a:t>
            </a:r>
          </a:p>
          <a:p>
            <a:pPr>
              <a:spcBef>
                <a:spcPts val="0"/>
              </a:spcBef>
              <a:spcAft>
                <a:spcPts val="1800"/>
              </a:spcAft>
            </a:pPr>
            <a:r>
              <a:rPr lang="en-SG" sz="2200" dirty="0">
                <a:latin typeface="Univers Light" panose="020B0403020202020204" pitchFamily="34" charset="0"/>
              </a:rPr>
              <a:t>Time management and working to a deadline</a:t>
            </a:r>
          </a:p>
          <a:p>
            <a:pPr>
              <a:spcBef>
                <a:spcPts val="0"/>
              </a:spcBef>
              <a:spcAft>
                <a:spcPts val="1800"/>
              </a:spcAft>
            </a:pPr>
            <a:r>
              <a:rPr lang="en-SG" sz="2200" dirty="0">
                <a:latin typeface="Univers Light" panose="020B0403020202020204" pitchFamily="34" charset="0"/>
              </a:rPr>
              <a:t>Project planning and execution</a:t>
            </a:r>
          </a:p>
          <a:p>
            <a:pPr>
              <a:spcBef>
                <a:spcPts val="0"/>
              </a:spcBef>
              <a:spcAft>
                <a:spcPts val="1800"/>
              </a:spcAft>
            </a:pPr>
            <a:r>
              <a:rPr lang="en-US" sz="2200" dirty="0">
                <a:latin typeface="Univers Light" panose="020B0403020202020204" pitchFamily="34" charset="0"/>
              </a:rPr>
              <a:t>Self-motivation, independent working habits</a:t>
            </a:r>
          </a:p>
          <a:p>
            <a:pPr>
              <a:spcBef>
                <a:spcPts val="0"/>
              </a:spcBef>
              <a:spcAft>
                <a:spcPts val="1800"/>
              </a:spcAft>
            </a:pPr>
            <a:r>
              <a:rPr lang="en-US" sz="2200" dirty="0">
                <a:latin typeface="Univers Light" panose="020B0403020202020204" pitchFamily="34" charset="0"/>
              </a:rPr>
              <a:t>Courage and risk-taking</a:t>
            </a:r>
          </a:p>
        </p:txBody>
      </p:sp>
    </p:spTree>
    <p:extLst>
      <p:ext uri="{BB962C8B-B14F-4D97-AF65-F5344CB8AC3E}">
        <p14:creationId xmlns:p14="http://schemas.microsoft.com/office/powerpoint/2010/main" val="1455441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8FE473-C21C-824C-A8DB-41A00DADD90A}"/>
              </a:ext>
            </a:extLst>
          </p:cNvPr>
          <p:cNvSpPr/>
          <p:nvPr/>
        </p:nvSpPr>
        <p:spPr>
          <a:xfrm>
            <a:off x="9191625" y="0"/>
            <a:ext cx="3000375" cy="6858000"/>
          </a:xfrm>
          <a:prstGeom prst="rect">
            <a:avLst/>
          </a:prstGeom>
          <a:solidFill>
            <a:srgbClr val="00B0F0">
              <a:alpha val="55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6C32FB-65F0-8643-ACD7-A7EBF0088C0C}"/>
              </a:ext>
            </a:extLst>
          </p:cNvPr>
          <p:cNvSpPr>
            <a:spLocks noGrp="1"/>
          </p:cNvSpPr>
          <p:nvPr>
            <p:ph idx="1"/>
          </p:nvPr>
        </p:nvSpPr>
        <p:spPr>
          <a:xfrm>
            <a:off x="9316147" y="480159"/>
            <a:ext cx="2751329" cy="5360368"/>
          </a:xfrm>
        </p:spPr>
        <p:txBody>
          <a:bodyPr>
            <a:noAutofit/>
          </a:bodyPr>
          <a:lstStyle/>
          <a:p>
            <a:pPr marL="0" indent="0">
              <a:lnSpc>
                <a:spcPct val="100000"/>
              </a:lnSpc>
              <a:spcBef>
                <a:spcPts val="600"/>
              </a:spcBef>
              <a:buNone/>
            </a:pPr>
            <a:r>
              <a:rPr lang="en-US" sz="1800" dirty="0">
                <a:latin typeface="Univers Light" panose="020B0403020202020204" pitchFamily="34" charset="0"/>
              </a:rPr>
              <a:t>You will create artworks which explore and communicate your own ideas, preferences and thoughts to the viewer.</a:t>
            </a:r>
          </a:p>
          <a:p>
            <a:pPr marL="0" indent="0">
              <a:lnSpc>
                <a:spcPct val="100000"/>
              </a:lnSpc>
              <a:spcBef>
                <a:spcPts val="600"/>
              </a:spcBef>
              <a:buNone/>
            </a:pPr>
            <a:r>
              <a:rPr lang="en-US" sz="1800" dirty="0">
                <a:latin typeface="Univers Light" panose="020B0403020202020204" pitchFamily="34" charset="0"/>
              </a:rPr>
              <a:t>Open-ended creativity, freedom of expression, risk-taking and refinement are especially important skills developed in Art.</a:t>
            </a:r>
          </a:p>
          <a:p>
            <a:pPr marL="0" indent="0">
              <a:lnSpc>
                <a:spcPct val="100000"/>
              </a:lnSpc>
              <a:spcBef>
                <a:spcPts val="0"/>
              </a:spcBef>
              <a:buNone/>
            </a:pPr>
            <a:endParaRPr lang="en-US" sz="1600" dirty="0">
              <a:latin typeface="Univers Light" panose="020B0403020202020204" pitchFamily="34" charset="0"/>
            </a:endParaRPr>
          </a:p>
          <a:p>
            <a:pPr marL="0" indent="0">
              <a:lnSpc>
                <a:spcPct val="100000"/>
              </a:lnSpc>
              <a:spcBef>
                <a:spcPts val="0"/>
              </a:spcBef>
              <a:buNone/>
            </a:pPr>
            <a:r>
              <a:rPr lang="en-US" sz="1600" b="1" dirty="0">
                <a:latin typeface="Univers" panose="020B0503020202020204" pitchFamily="34" charset="0"/>
              </a:rPr>
              <a:t>Areas of Study:</a:t>
            </a:r>
          </a:p>
          <a:p>
            <a:pPr lvl="0">
              <a:lnSpc>
                <a:spcPct val="100000"/>
              </a:lnSpc>
              <a:spcBef>
                <a:spcPts val="0"/>
              </a:spcBef>
            </a:pPr>
            <a:r>
              <a:rPr lang="en-GB" sz="1600" dirty="0">
                <a:latin typeface="Univers Light" panose="020B0403020202020204" pitchFamily="34" charset="0"/>
              </a:rPr>
              <a:t>Drawing</a:t>
            </a:r>
          </a:p>
          <a:p>
            <a:pPr lvl="0">
              <a:lnSpc>
                <a:spcPct val="100000"/>
              </a:lnSpc>
              <a:spcBef>
                <a:spcPts val="0"/>
              </a:spcBef>
            </a:pPr>
            <a:r>
              <a:rPr lang="en-GB" sz="1600" dirty="0">
                <a:latin typeface="Univers Light" panose="020B0403020202020204" pitchFamily="34" charset="0"/>
              </a:rPr>
              <a:t>Printmaking</a:t>
            </a:r>
          </a:p>
          <a:p>
            <a:pPr lvl="0">
              <a:lnSpc>
                <a:spcPct val="100000"/>
              </a:lnSpc>
              <a:spcBef>
                <a:spcPts val="0"/>
              </a:spcBef>
            </a:pPr>
            <a:r>
              <a:rPr lang="en-GB" sz="1600" dirty="0">
                <a:latin typeface="Univers Light" panose="020B0403020202020204" pitchFamily="34" charset="0"/>
              </a:rPr>
              <a:t>Painting</a:t>
            </a:r>
          </a:p>
          <a:p>
            <a:pPr lvl="0">
              <a:lnSpc>
                <a:spcPct val="100000"/>
              </a:lnSpc>
              <a:spcBef>
                <a:spcPts val="0"/>
              </a:spcBef>
            </a:pPr>
            <a:r>
              <a:rPr lang="en-GB" sz="1600" dirty="0">
                <a:latin typeface="Univers Light" panose="020B0403020202020204" pitchFamily="34" charset="0"/>
              </a:rPr>
              <a:t>Photography </a:t>
            </a:r>
          </a:p>
          <a:p>
            <a:pPr lvl="0">
              <a:lnSpc>
                <a:spcPct val="100000"/>
              </a:lnSpc>
              <a:spcBef>
                <a:spcPts val="0"/>
              </a:spcBef>
            </a:pPr>
            <a:r>
              <a:rPr lang="en-GB" sz="1600" dirty="0">
                <a:latin typeface="Univers Light" panose="020B0403020202020204" pitchFamily="34" charset="0"/>
              </a:rPr>
              <a:t>Sculpture</a:t>
            </a:r>
          </a:p>
          <a:p>
            <a:pPr>
              <a:lnSpc>
                <a:spcPct val="100000"/>
              </a:lnSpc>
              <a:spcBef>
                <a:spcPts val="0"/>
              </a:spcBef>
            </a:pPr>
            <a:r>
              <a:rPr lang="en-GB" sz="1600" dirty="0">
                <a:latin typeface="Univers Light" panose="020B0403020202020204" pitchFamily="34" charset="0"/>
              </a:rPr>
              <a:t>Digital media</a:t>
            </a:r>
          </a:p>
          <a:p>
            <a:pPr lvl="0">
              <a:lnSpc>
                <a:spcPct val="100000"/>
              </a:lnSpc>
              <a:spcBef>
                <a:spcPts val="0"/>
              </a:spcBef>
            </a:pPr>
            <a:r>
              <a:rPr lang="en-GB" sz="1600" dirty="0">
                <a:latin typeface="Univers Light" panose="020B0403020202020204" pitchFamily="34" charset="0"/>
              </a:rPr>
              <a:t>Mixed media</a:t>
            </a:r>
          </a:p>
        </p:txBody>
      </p:sp>
      <p:pic>
        <p:nvPicPr>
          <p:cNvPr id="4" name="Picture 3" descr="A picture containing text, different, various, white goods&#10;&#10;Description automatically generated">
            <a:extLst>
              <a:ext uri="{FF2B5EF4-FFF2-40B4-BE49-F238E27FC236}">
                <a16:creationId xmlns:a16="http://schemas.microsoft.com/office/drawing/2014/main" id="{4363D62E-F5B3-D7E3-291E-3DF3494A9A1B}"/>
              </a:ext>
            </a:extLst>
          </p:cNvPr>
          <p:cNvPicPr>
            <a:picLocks noChangeAspect="1"/>
          </p:cNvPicPr>
          <p:nvPr/>
        </p:nvPicPr>
        <p:blipFill rotWithShape="1">
          <a:blip r:embed="rId2"/>
          <a:srcRect t="799" b="-1"/>
          <a:stretch/>
        </p:blipFill>
        <p:spPr>
          <a:xfrm>
            <a:off x="591670" y="495105"/>
            <a:ext cx="7949901" cy="5867789"/>
          </a:xfrm>
          <a:prstGeom prst="rect">
            <a:avLst/>
          </a:prstGeom>
        </p:spPr>
      </p:pic>
    </p:spTree>
    <p:extLst>
      <p:ext uri="{BB962C8B-B14F-4D97-AF65-F5344CB8AC3E}">
        <p14:creationId xmlns:p14="http://schemas.microsoft.com/office/powerpoint/2010/main" val="2071817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B6BF51-306F-ED41-8CBC-A42FB6BA53E2}"/>
              </a:ext>
            </a:extLst>
          </p:cNvPr>
          <p:cNvSpPr/>
          <p:nvPr/>
        </p:nvSpPr>
        <p:spPr>
          <a:xfrm>
            <a:off x="9191625" y="0"/>
            <a:ext cx="3000375" cy="6858000"/>
          </a:xfrm>
          <a:prstGeom prst="rect">
            <a:avLst/>
          </a:prstGeom>
          <a:solidFill>
            <a:srgbClr val="00B0F0">
              <a:alpha val="55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A79A0469-BB37-274D-8E59-CE932E29056E}"/>
              </a:ext>
            </a:extLst>
          </p:cNvPr>
          <p:cNvSpPr txBox="1">
            <a:spLocks/>
          </p:cNvSpPr>
          <p:nvPr/>
        </p:nvSpPr>
        <p:spPr>
          <a:xfrm>
            <a:off x="9328343" y="317602"/>
            <a:ext cx="2726938" cy="58320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US" sz="1800" dirty="0">
                <a:latin typeface="Univers Light" panose="020B0403020202020204" pitchFamily="34" charset="0"/>
                <a:cs typeface="Arial" panose="020B0604020202020204" pitchFamily="34" charset="0"/>
              </a:rPr>
              <a:t>You will create designs, products and images which convey information, ideas or concepts to the viewer. These will balance artistic and commercial considerations.</a:t>
            </a:r>
          </a:p>
          <a:p>
            <a:pPr marL="0" indent="0">
              <a:lnSpc>
                <a:spcPct val="100000"/>
              </a:lnSpc>
              <a:spcBef>
                <a:spcPts val="600"/>
              </a:spcBef>
              <a:buNone/>
            </a:pPr>
            <a:r>
              <a:rPr lang="en-US" sz="1800" dirty="0">
                <a:latin typeface="Univers Light" panose="020B0403020202020204" pitchFamily="34" charset="0"/>
                <a:cs typeface="Arial" panose="020B0604020202020204" pitchFamily="34" charset="0"/>
              </a:rPr>
              <a:t>Visual awareness, design thinking, creative problem solving and an eye for detail are especially important skills developed in Graphics.</a:t>
            </a:r>
          </a:p>
          <a:p>
            <a:pPr marL="0" indent="0">
              <a:spcBef>
                <a:spcPts val="0"/>
              </a:spcBef>
              <a:buNone/>
            </a:pPr>
            <a:endParaRPr lang="en-US" sz="1600" dirty="0">
              <a:latin typeface="Univers Light" panose="020B0403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r>
              <a:rPr lang="en-US" sz="1600" b="1" dirty="0">
                <a:latin typeface="Univers" panose="020B0503020202020204" pitchFamily="34" charset="0"/>
                <a:cs typeface="Arial" panose="020B0604020202020204" pitchFamily="34" charset="0"/>
              </a:rPr>
              <a:t>Areas of Study:</a:t>
            </a:r>
          </a:p>
          <a:p>
            <a:pPr lvl="0">
              <a:lnSpc>
                <a:spcPct val="100000"/>
              </a:lnSpc>
              <a:spcBef>
                <a:spcPts val="0"/>
              </a:spcBef>
            </a:pPr>
            <a:r>
              <a:rPr lang="en-GB" sz="1600" dirty="0">
                <a:latin typeface="Univers Light" panose="020B0403020202020204" pitchFamily="34" charset="0"/>
                <a:cs typeface="Arial" panose="020B0604020202020204" pitchFamily="34" charset="0"/>
              </a:rPr>
              <a:t>Advertising</a:t>
            </a:r>
          </a:p>
          <a:p>
            <a:pPr lvl="0">
              <a:lnSpc>
                <a:spcPct val="100000"/>
              </a:lnSpc>
              <a:spcBef>
                <a:spcPts val="0"/>
              </a:spcBef>
            </a:pPr>
            <a:r>
              <a:rPr lang="en-GB" sz="1600" dirty="0">
                <a:latin typeface="Univers Light" panose="020B0403020202020204" pitchFamily="34" charset="0"/>
                <a:cs typeface="Arial" panose="020B0604020202020204" pitchFamily="34" charset="0"/>
              </a:rPr>
              <a:t>Typography</a:t>
            </a:r>
          </a:p>
          <a:p>
            <a:pPr lvl="0">
              <a:lnSpc>
                <a:spcPct val="100000"/>
              </a:lnSpc>
              <a:spcBef>
                <a:spcPts val="0"/>
              </a:spcBef>
            </a:pPr>
            <a:r>
              <a:rPr lang="en-GB" sz="1600" dirty="0">
                <a:latin typeface="Univers Light" panose="020B0403020202020204" pitchFamily="34" charset="0"/>
                <a:cs typeface="Arial" panose="020B0604020202020204" pitchFamily="34" charset="0"/>
              </a:rPr>
              <a:t>Illustration</a:t>
            </a:r>
          </a:p>
          <a:p>
            <a:pPr lvl="0">
              <a:lnSpc>
                <a:spcPct val="100000"/>
              </a:lnSpc>
              <a:spcBef>
                <a:spcPts val="0"/>
              </a:spcBef>
            </a:pPr>
            <a:r>
              <a:rPr lang="en-GB" sz="1600" dirty="0">
                <a:latin typeface="Univers Light" panose="020B0403020202020204" pitchFamily="34" charset="0"/>
                <a:cs typeface="Arial" panose="020B0604020202020204" pitchFamily="34" charset="0"/>
              </a:rPr>
              <a:t>Communication Graphics</a:t>
            </a:r>
          </a:p>
          <a:p>
            <a:pPr lvl="0">
              <a:lnSpc>
                <a:spcPct val="100000"/>
              </a:lnSpc>
              <a:spcBef>
                <a:spcPts val="0"/>
              </a:spcBef>
            </a:pPr>
            <a:r>
              <a:rPr lang="en-GB" sz="1600" dirty="0">
                <a:latin typeface="Univers Light" panose="020B0403020202020204" pitchFamily="34" charset="0"/>
                <a:cs typeface="Arial" panose="020B0604020202020204" pitchFamily="34" charset="0"/>
              </a:rPr>
              <a:t>Design for print</a:t>
            </a:r>
          </a:p>
          <a:p>
            <a:pPr lvl="0">
              <a:lnSpc>
                <a:spcPct val="100000"/>
              </a:lnSpc>
              <a:spcBef>
                <a:spcPts val="0"/>
              </a:spcBef>
            </a:pPr>
            <a:r>
              <a:rPr lang="en-GB" sz="1600" dirty="0">
                <a:latin typeface="Univers Light" panose="020B0403020202020204" pitchFamily="34" charset="0"/>
                <a:cs typeface="Arial" panose="020B0604020202020204" pitchFamily="34" charset="0"/>
              </a:rPr>
              <a:t>Multi-media</a:t>
            </a:r>
          </a:p>
          <a:p>
            <a:pPr lvl="0">
              <a:lnSpc>
                <a:spcPct val="100000"/>
              </a:lnSpc>
              <a:spcBef>
                <a:spcPts val="0"/>
              </a:spcBef>
            </a:pPr>
            <a:r>
              <a:rPr lang="en-GB" sz="1600" dirty="0">
                <a:latin typeface="Univers Light" panose="020B0403020202020204" pitchFamily="34" charset="0"/>
                <a:cs typeface="Arial" panose="020B0604020202020204" pitchFamily="34" charset="0"/>
              </a:rPr>
              <a:t>Packaging Design</a:t>
            </a:r>
          </a:p>
        </p:txBody>
      </p:sp>
      <p:pic>
        <p:nvPicPr>
          <p:cNvPr id="3" name="Picture 2" descr="A picture containing text, different, colorful, several&#10;&#10;Description automatically generated">
            <a:extLst>
              <a:ext uri="{FF2B5EF4-FFF2-40B4-BE49-F238E27FC236}">
                <a16:creationId xmlns:a16="http://schemas.microsoft.com/office/drawing/2014/main" id="{EEF04C15-408B-E1C1-3C6F-2EB8CF332616}"/>
              </a:ext>
            </a:extLst>
          </p:cNvPr>
          <p:cNvPicPr>
            <a:picLocks noChangeAspect="1"/>
          </p:cNvPicPr>
          <p:nvPr/>
        </p:nvPicPr>
        <p:blipFill>
          <a:blip r:embed="rId2"/>
          <a:stretch>
            <a:fillRect/>
          </a:stretch>
        </p:blipFill>
        <p:spPr>
          <a:xfrm>
            <a:off x="480589" y="317602"/>
            <a:ext cx="8050225" cy="6024947"/>
          </a:xfrm>
          <a:prstGeom prst="rect">
            <a:avLst/>
          </a:prstGeom>
        </p:spPr>
      </p:pic>
    </p:spTree>
    <p:extLst>
      <p:ext uri="{BB962C8B-B14F-4D97-AF65-F5344CB8AC3E}">
        <p14:creationId xmlns:p14="http://schemas.microsoft.com/office/powerpoint/2010/main" val="4237919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91584-041A-994C-8BF1-7124BD1CC82B}"/>
              </a:ext>
            </a:extLst>
          </p:cNvPr>
          <p:cNvSpPr>
            <a:spLocks noGrp="1"/>
          </p:cNvSpPr>
          <p:nvPr>
            <p:ph type="title"/>
          </p:nvPr>
        </p:nvSpPr>
        <p:spPr>
          <a:xfrm>
            <a:off x="334963" y="296863"/>
            <a:ext cx="10515600" cy="1325563"/>
          </a:xfrm>
        </p:spPr>
        <p:txBody>
          <a:bodyPr>
            <a:normAutofit fontScale="90000"/>
          </a:bodyPr>
          <a:lstStyle/>
          <a:p>
            <a:r>
              <a:rPr lang="en-US" dirty="0">
                <a:latin typeface="Univers" panose="020B0503020202020204" pitchFamily="34" charset="0"/>
              </a:rPr>
              <a:t>Why choose </a:t>
            </a:r>
            <a:r>
              <a:rPr lang="en-US" b="1" dirty="0">
                <a:latin typeface="Univers" panose="020B0503020202020204" pitchFamily="34" charset="0"/>
                <a:cs typeface="FUTURA MEDIUM" panose="020B0602020204020303" pitchFamily="34" charset="-79"/>
              </a:rPr>
              <a:t>ART</a:t>
            </a:r>
            <a:r>
              <a:rPr lang="en-US" sz="5400" b="1" dirty="0">
                <a:latin typeface="Univers" panose="020B0503020202020204" pitchFamily="34" charset="0"/>
              </a:rPr>
              <a:t>?</a:t>
            </a:r>
            <a:br>
              <a:rPr lang="en-SG" dirty="0">
                <a:latin typeface="Univers" panose="020B0503020202020204" pitchFamily="34" charset="0"/>
              </a:rPr>
            </a:br>
            <a:endParaRPr lang="en-US" dirty="0">
              <a:latin typeface="Univers" panose="020B0503020202020204" pitchFamily="34" charset="0"/>
            </a:endParaRPr>
          </a:p>
        </p:txBody>
      </p:sp>
      <p:sp>
        <p:nvSpPr>
          <p:cNvPr id="6" name="Content Placeholder 2">
            <a:extLst>
              <a:ext uri="{FF2B5EF4-FFF2-40B4-BE49-F238E27FC236}">
                <a16:creationId xmlns:a16="http://schemas.microsoft.com/office/drawing/2014/main" id="{D4C3602C-FFDF-5F4D-B2EB-74CE98C16FC6}"/>
              </a:ext>
            </a:extLst>
          </p:cNvPr>
          <p:cNvSpPr txBox="1">
            <a:spLocks/>
          </p:cNvSpPr>
          <p:nvPr/>
        </p:nvSpPr>
        <p:spPr>
          <a:xfrm>
            <a:off x="732997" y="1580931"/>
            <a:ext cx="7775575" cy="35265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800"/>
              </a:spcAft>
            </a:pPr>
            <a:r>
              <a:rPr lang="en-US" sz="1800" dirty="0">
                <a:latin typeface="Univers Light" panose="020B0403020202020204" pitchFamily="34" charset="0"/>
              </a:rPr>
              <a:t>You enjoy art lessons, especially the choice and freedom they give you to explore and express yourself independently.</a:t>
            </a:r>
          </a:p>
          <a:p>
            <a:pPr>
              <a:spcBef>
                <a:spcPts val="0"/>
              </a:spcBef>
              <a:spcAft>
                <a:spcPts val="1800"/>
              </a:spcAft>
            </a:pPr>
            <a:r>
              <a:rPr lang="en-US" sz="1800" dirty="0">
                <a:latin typeface="Univers Light" panose="020B0403020202020204" pitchFamily="34" charset="0"/>
              </a:rPr>
              <a:t>You want a well balanced school curriculum for the next three years which involves creativity, personal involvement and self-expression. </a:t>
            </a:r>
          </a:p>
          <a:p>
            <a:pPr>
              <a:spcBef>
                <a:spcPts val="0"/>
              </a:spcBef>
              <a:spcAft>
                <a:spcPts val="1800"/>
              </a:spcAft>
            </a:pPr>
            <a:r>
              <a:rPr lang="en-US" sz="1800" dirty="0">
                <a:latin typeface="Univers Light" panose="020B0403020202020204" pitchFamily="34" charset="0"/>
              </a:rPr>
              <a:t>You enjoy using and experimenting with different art materials and would like to learn even more.</a:t>
            </a:r>
          </a:p>
          <a:p>
            <a:pPr>
              <a:spcBef>
                <a:spcPts val="0"/>
              </a:spcBef>
              <a:spcAft>
                <a:spcPts val="1800"/>
              </a:spcAft>
            </a:pPr>
            <a:r>
              <a:rPr lang="en-SG" sz="1800" dirty="0">
                <a:latin typeface="Univers Light" panose="020B0403020202020204" pitchFamily="34" charset="0"/>
              </a:rPr>
              <a:t>You enjoy hands-on learning, away from a screen.</a:t>
            </a:r>
          </a:p>
          <a:p>
            <a:pPr>
              <a:spcBef>
                <a:spcPts val="0"/>
              </a:spcBef>
              <a:spcAft>
                <a:spcPts val="1800"/>
              </a:spcAft>
            </a:pPr>
            <a:r>
              <a:rPr lang="en-US" sz="1800" dirty="0">
                <a:latin typeface="Univers Light" panose="020B0403020202020204" pitchFamily="34" charset="0"/>
              </a:rPr>
              <a:t>You might be interested in a career in the creative industries (illustration, architecture, advertising, animation, web design, typography, interior design) and would like to develop your artistic skills. </a:t>
            </a:r>
          </a:p>
        </p:txBody>
      </p:sp>
      <p:sp>
        <p:nvSpPr>
          <p:cNvPr id="7" name="Rectangle 6">
            <a:extLst>
              <a:ext uri="{FF2B5EF4-FFF2-40B4-BE49-F238E27FC236}">
                <a16:creationId xmlns:a16="http://schemas.microsoft.com/office/drawing/2014/main" id="{0237D029-92C6-BA46-BCDD-1DF9D83B2D71}"/>
              </a:ext>
            </a:extLst>
          </p:cNvPr>
          <p:cNvSpPr/>
          <p:nvPr/>
        </p:nvSpPr>
        <p:spPr>
          <a:xfrm>
            <a:off x="9191625" y="0"/>
            <a:ext cx="3000375" cy="6858000"/>
          </a:xfrm>
          <a:prstGeom prst="rect">
            <a:avLst/>
          </a:prstGeom>
          <a:solidFill>
            <a:srgbClr val="00B0F0">
              <a:alpha val="55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7025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8B935-9A2B-5E4C-B293-2820E45A8247}"/>
              </a:ext>
            </a:extLst>
          </p:cNvPr>
          <p:cNvSpPr>
            <a:spLocks noGrp="1"/>
          </p:cNvSpPr>
          <p:nvPr>
            <p:ph type="title"/>
          </p:nvPr>
        </p:nvSpPr>
        <p:spPr>
          <a:xfrm>
            <a:off x="334963" y="296863"/>
            <a:ext cx="10515600" cy="1325563"/>
          </a:xfrm>
        </p:spPr>
        <p:txBody>
          <a:bodyPr>
            <a:normAutofit fontScale="90000"/>
          </a:bodyPr>
          <a:lstStyle/>
          <a:p>
            <a:r>
              <a:rPr lang="en-US" dirty="0">
                <a:latin typeface="Univers" panose="020B0503020202020204" pitchFamily="34" charset="0"/>
              </a:rPr>
              <a:t>Why choose </a:t>
            </a:r>
            <a:r>
              <a:rPr lang="en-US" b="1" dirty="0">
                <a:latin typeface="Univers" panose="020B0503020202020204" pitchFamily="34" charset="0"/>
                <a:cs typeface="FUTURA MEDIUM" panose="020B0602020204020303" pitchFamily="34" charset="-79"/>
              </a:rPr>
              <a:t>GRAPHICS</a:t>
            </a:r>
            <a:r>
              <a:rPr lang="en-US" sz="5400" b="1" dirty="0">
                <a:latin typeface="Univers" panose="020B0503020202020204" pitchFamily="34" charset="0"/>
              </a:rPr>
              <a:t>?</a:t>
            </a:r>
            <a:br>
              <a:rPr lang="en-SG" sz="5400" dirty="0">
                <a:latin typeface="Univers" panose="020B0503020202020204" pitchFamily="34" charset="0"/>
              </a:rPr>
            </a:br>
            <a:endParaRPr lang="en-US" sz="5400" dirty="0">
              <a:latin typeface="Univers" panose="020B0503020202020204" pitchFamily="34" charset="0"/>
            </a:endParaRPr>
          </a:p>
        </p:txBody>
      </p:sp>
      <p:sp>
        <p:nvSpPr>
          <p:cNvPr id="3" name="Content Placeholder 2">
            <a:extLst>
              <a:ext uri="{FF2B5EF4-FFF2-40B4-BE49-F238E27FC236}">
                <a16:creationId xmlns:a16="http://schemas.microsoft.com/office/drawing/2014/main" id="{A3244381-5A96-F648-A986-BEBD5324637F}"/>
              </a:ext>
            </a:extLst>
          </p:cNvPr>
          <p:cNvSpPr>
            <a:spLocks noGrp="1"/>
          </p:cNvSpPr>
          <p:nvPr>
            <p:ph idx="1"/>
          </p:nvPr>
        </p:nvSpPr>
        <p:spPr>
          <a:xfrm>
            <a:off x="715067" y="1548158"/>
            <a:ext cx="7775575" cy="4351338"/>
          </a:xfrm>
        </p:spPr>
        <p:txBody>
          <a:bodyPr>
            <a:noAutofit/>
          </a:bodyPr>
          <a:lstStyle/>
          <a:p>
            <a:pPr lvl="0">
              <a:spcBef>
                <a:spcPts val="0"/>
              </a:spcBef>
              <a:spcAft>
                <a:spcPts val="1800"/>
              </a:spcAft>
            </a:pPr>
            <a:r>
              <a:rPr lang="en-US" sz="1800" dirty="0">
                <a:latin typeface="Univers Light" panose="020B0403020202020204" pitchFamily="34" charset="0"/>
              </a:rPr>
              <a:t>You enjoy art lessons, but prefer to have a clear outcome or ‘design brief’ to work towards.</a:t>
            </a:r>
          </a:p>
          <a:p>
            <a:pPr>
              <a:spcBef>
                <a:spcPts val="0"/>
              </a:spcBef>
              <a:spcAft>
                <a:spcPts val="1800"/>
              </a:spcAft>
            </a:pPr>
            <a:r>
              <a:rPr lang="en-US" sz="1800" dirty="0">
                <a:latin typeface="Univers Light" panose="020B0403020202020204" pitchFamily="34" charset="0"/>
              </a:rPr>
              <a:t>You want a well balanced school curriculum for the next three years which involves creative problem solving, choice and self-expression.</a:t>
            </a:r>
          </a:p>
          <a:p>
            <a:pPr lvl="0">
              <a:spcBef>
                <a:spcPts val="0"/>
              </a:spcBef>
              <a:spcAft>
                <a:spcPts val="1800"/>
              </a:spcAft>
            </a:pPr>
            <a:r>
              <a:rPr lang="en-US" sz="1800" dirty="0">
                <a:latin typeface="Univers Light" panose="020B0403020202020204" pitchFamily="34" charset="0"/>
              </a:rPr>
              <a:t>You admire the designs you see around you – lettering, posters, clothing, logos, websites or products – and would like to create your own.</a:t>
            </a:r>
          </a:p>
          <a:p>
            <a:pPr lvl="0">
              <a:spcBef>
                <a:spcPts val="0"/>
              </a:spcBef>
              <a:spcAft>
                <a:spcPts val="1800"/>
              </a:spcAft>
            </a:pPr>
            <a:r>
              <a:rPr lang="en-US" sz="1800" dirty="0">
                <a:latin typeface="Univers Light" panose="020B0403020202020204" pitchFamily="34" charset="0"/>
              </a:rPr>
              <a:t>You enjoy using technology to create content and would like to explore what digital design software can do.</a:t>
            </a:r>
            <a:endParaRPr lang="en-SG" sz="1800" dirty="0">
              <a:latin typeface="Univers Light" panose="020B0403020202020204" pitchFamily="34" charset="0"/>
            </a:endParaRPr>
          </a:p>
          <a:p>
            <a:pPr>
              <a:spcBef>
                <a:spcPts val="0"/>
              </a:spcBef>
              <a:spcAft>
                <a:spcPts val="1800"/>
              </a:spcAft>
            </a:pPr>
            <a:r>
              <a:rPr lang="en-US" sz="1800" dirty="0">
                <a:latin typeface="Univers Light" panose="020B0403020202020204" pitchFamily="34" charset="0"/>
              </a:rPr>
              <a:t>You might be interested in a career in the creative industries (illustration, architecture, advertising, animation, web design, typography, interior design) and would like to develop your design skills.</a:t>
            </a:r>
          </a:p>
        </p:txBody>
      </p:sp>
      <p:sp>
        <p:nvSpPr>
          <p:cNvPr id="4" name="Rectangle 3">
            <a:extLst>
              <a:ext uri="{FF2B5EF4-FFF2-40B4-BE49-F238E27FC236}">
                <a16:creationId xmlns:a16="http://schemas.microsoft.com/office/drawing/2014/main" id="{2ECA0044-D674-EB48-AD1E-65204F8ACA90}"/>
              </a:ext>
            </a:extLst>
          </p:cNvPr>
          <p:cNvSpPr/>
          <p:nvPr/>
        </p:nvSpPr>
        <p:spPr>
          <a:xfrm>
            <a:off x="9191625" y="0"/>
            <a:ext cx="3000375" cy="6858000"/>
          </a:xfrm>
          <a:prstGeom prst="rect">
            <a:avLst/>
          </a:prstGeom>
          <a:solidFill>
            <a:srgbClr val="00B0F0">
              <a:alpha val="55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5744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8B935-9A2B-5E4C-B293-2820E45A8247}"/>
              </a:ext>
            </a:extLst>
          </p:cNvPr>
          <p:cNvSpPr>
            <a:spLocks noGrp="1"/>
          </p:cNvSpPr>
          <p:nvPr>
            <p:ph type="title"/>
          </p:nvPr>
        </p:nvSpPr>
        <p:spPr>
          <a:xfrm>
            <a:off x="334963" y="296863"/>
            <a:ext cx="10515600" cy="1325563"/>
          </a:xfrm>
        </p:spPr>
        <p:txBody>
          <a:bodyPr>
            <a:normAutofit/>
          </a:bodyPr>
          <a:lstStyle/>
          <a:p>
            <a:r>
              <a:rPr lang="en-US" dirty="0">
                <a:latin typeface="Univers" panose="020B0503020202020204" pitchFamily="34" charset="0"/>
              </a:rPr>
              <a:t>Why choose </a:t>
            </a:r>
            <a:r>
              <a:rPr lang="en-US" b="1" dirty="0">
                <a:latin typeface="Univers" panose="020B0503020202020204" pitchFamily="34" charset="0"/>
                <a:cs typeface="Aharoni" panose="02010803020104030203" pitchFamily="2" charset="-79"/>
              </a:rPr>
              <a:t>BOTH</a:t>
            </a:r>
            <a:r>
              <a:rPr lang="en-US" b="1" dirty="0">
                <a:latin typeface="Univers" panose="020B0503020202020204" pitchFamily="34" charset="0"/>
              </a:rPr>
              <a:t>?</a:t>
            </a:r>
            <a:br>
              <a:rPr lang="en-SG" dirty="0">
                <a:latin typeface="Univers" panose="020B0503020202020204" pitchFamily="34" charset="0"/>
              </a:rPr>
            </a:br>
            <a:endParaRPr lang="en-US" dirty="0">
              <a:latin typeface="Univers" panose="020B0503020202020204" pitchFamily="34" charset="0"/>
            </a:endParaRPr>
          </a:p>
        </p:txBody>
      </p:sp>
      <p:sp>
        <p:nvSpPr>
          <p:cNvPr id="3" name="Content Placeholder 2">
            <a:extLst>
              <a:ext uri="{FF2B5EF4-FFF2-40B4-BE49-F238E27FC236}">
                <a16:creationId xmlns:a16="http://schemas.microsoft.com/office/drawing/2014/main" id="{A3244381-5A96-F648-A986-BEBD5324637F}"/>
              </a:ext>
            </a:extLst>
          </p:cNvPr>
          <p:cNvSpPr>
            <a:spLocks noGrp="1"/>
          </p:cNvSpPr>
          <p:nvPr>
            <p:ph idx="1"/>
          </p:nvPr>
        </p:nvSpPr>
        <p:spPr>
          <a:xfrm>
            <a:off x="588963" y="1475841"/>
            <a:ext cx="7775575" cy="2341027"/>
          </a:xfrm>
        </p:spPr>
        <p:txBody>
          <a:bodyPr>
            <a:noAutofit/>
          </a:bodyPr>
          <a:lstStyle/>
          <a:p>
            <a:pPr marL="0" indent="0">
              <a:buNone/>
            </a:pPr>
            <a:r>
              <a:rPr lang="en-US" sz="2000" dirty="0">
                <a:latin typeface="Univers Light" panose="020B0403020202020204" pitchFamily="34" charset="0"/>
              </a:rPr>
              <a:t>We have several students who have opted for both art </a:t>
            </a:r>
            <a:r>
              <a:rPr lang="en-US" sz="2000" b="1" dirty="0">
                <a:latin typeface="Univers" panose="020B0503020202020204" pitchFamily="34" charset="0"/>
              </a:rPr>
              <a:t>and</a:t>
            </a:r>
            <a:r>
              <a:rPr lang="en-US" sz="2000" dirty="0">
                <a:latin typeface="Univers Light" panose="020B0403020202020204" pitchFamily="34" charset="0"/>
              </a:rPr>
              <a:t> graphics at GCSE. If you are thinking of this, ask yourself these questions:</a:t>
            </a:r>
          </a:p>
          <a:p>
            <a:pPr marL="490538" lvl="0" indent="-214313"/>
            <a:r>
              <a:rPr lang="en-US" sz="2000" dirty="0">
                <a:latin typeface="Univers Light" panose="020B0403020202020204" pitchFamily="34" charset="0"/>
              </a:rPr>
              <a:t>Are you really enthusiastic about art and design and would love to pursue a career in the arts or creative industries?</a:t>
            </a:r>
          </a:p>
          <a:p>
            <a:pPr marL="490538" lvl="0" indent="-214313"/>
            <a:r>
              <a:rPr lang="en-US" sz="2000" dirty="0">
                <a:latin typeface="Univers Light" panose="020B0403020202020204" pitchFamily="34" charset="0"/>
              </a:rPr>
              <a:t>Are you self-motivated and do you enjoy practical homework?</a:t>
            </a:r>
          </a:p>
          <a:p>
            <a:pPr marL="490538" indent="-214313"/>
            <a:r>
              <a:rPr lang="en-US" sz="2000" dirty="0">
                <a:latin typeface="Univers Light" panose="020B0403020202020204" pitchFamily="34" charset="0"/>
              </a:rPr>
              <a:t>Do you plan on taking art at IB level?</a:t>
            </a:r>
          </a:p>
        </p:txBody>
      </p:sp>
      <p:sp>
        <p:nvSpPr>
          <p:cNvPr id="4" name="Rectangle 3">
            <a:extLst>
              <a:ext uri="{FF2B5EF4-FFF2-40B4-BE49-F238E27FC236}">
                <a16:creationId xmlns:a16="http://schemas.microsoft.com/office/drawing/2014/main" id="{2ECA0044-D674-EB48-AD1E-65204F8ACA90}"/>
              </a:ext>
            </a:extLst>
          </p:cNvPr>
          <p:cNvSpPr/>
          <p:nvPr/>
        </p:nvSpPr>
        <p:spPr>
          <a:xfrm>
            <a:off x="9191625" y="0"/>
            <a:ext cx="3000375" cy="6858000"/>
          </a:xfrm>
          <a:prstGeom prst="rect">
            <a:avLst/>
          </a:prstGeom>
          <a:solidFill>
            <a:srgbClr val="00B0F0">
              <a:alpha val="55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1157001-BEC1-304F-A38F-1C03033A492B}"/>
              </a:ext>
            </a:extLst>
          </p:cNvPr>
          <p:cNvSpPr txBox="1"/>
          <p:nvPr/>
        </p:nvSpPr>
        <p:spPr>
          <a:xfrm>
            <a:off x="878727" y="4934886"/>
            <a:ext cx="6957622" cy="1754326"/>
          </a:xfrm>
          <a:prstGeom prst="rect">
            <a:avLst/>
          </a:prstGeom>
          <a:noFill/>
          <a:ln>
            <a:solidFill>
              <a:schemeClr val="tx1"/>
            </a:solidFill>
          </a:ln>
        </p:spPr>
        <p:txBody>
          <a:bodyPr wrap="square" rtlCol="0">
            <a:spAutoFit/>
          </a:bodyPr>
          <a:lstStyle/>
          <a:p>
            <a:r>
              <a:rPr lang="en-GB" dirty="0"/>
              <a:t>PLEASE NOTE: </a:t>
            </a:r>
            <a:r>
              <a:rPr lang="en-GB" i="1" dirty="0"/>
              <a:t>We encourage students to aim for breadth with their options. Students can opt for both GCSE Fine Art and GCSE Graphic Communication. Students would need to ensure they demonstrated breath with their other choices and students wanting to pick both pathways would need to discuss this in their 1-1 interview with a member of the leadership/pastoral leadership team. </a:t>
            </a:r>
            <a:endParaRPr lang="en-US" dirty="0"/>
          </a:p>
        </p:txBody>
      </p:sp>
    </p:spTree>
    <p:extLst>
      <p:ext uri="{BB962C8B-B14F-4D97-AF65-F5344CB8AC3E}">
        <p14:creationId xmlns:p14="http://schemas.microsoft.com/office/powerpoint/2010/main" val="2608702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6EC2BFA-0A2B-9840-828A-8BAA9A5DEC0F}"/>
              </a:ext>
            </a:extLst>
          </p:cNvPr>
          <p:cNvSpPr/>
          <p:nvPr/>
        </p:nvSpPr>
        <p:spPr>
          <a:xfrm>
            <a:off x="171299" y="2596935"/>
            <a:ext cx="8759846" cy="3877985"/>
          </a:xfrm>
          <a:prstGeom prst="rect">
            <a:avLst/>
          </a:prstGeom>
        </p:spPr>
        <p:txBody>
          <a:bodyPr wrap="square">
            <a:spAutoFit/>
          </a:bodyPr>
          <a:lstStyle/>
          <a:p>
            <a:pPr>
              <a:spcAft>
                <a:spcPts val="0"/>
              </a:spcAft>
            </a:pPr>
            <a:r>
              <a:rPr lang="en-GB" dirty="0">
                <a:solidFill>
                  <a:srgbClr val="000000"/>
                </a:solidFill>
                <a:latin typeface="Univers Light" panose="020B0403020202020204" pitchFamily="34" charset="0"/>
                <a:ea typeface="MS Mincho" panose="02020609040205080304" pitchFamily="49" charset="-128"/>
                <a:cs typeface="Calibri" panose="020F0502020204030204" pitchFamily="34" charset="0"/>
              </a:rPr>
              <a:t>There are four assessment objectives, each worth 25%.  These should be very familiar to you from the Art Skills we cover in Year 7 and 8.</a:t>
            </a:r>
          </a:p>
          <a:p>
            <a:pPr>
              <a:spcAft>
                <a:spcPts val="0"/>
              </a:spcAft>
            </a:pPr>
            <a:endParaRPr lang="en-GB" sz="1400" dirty="0">
              <a:latin typeface="Univers Light" panose="020B0403020202020204" pitchFamily="34" charset="0"/>
              <a:ea typeface="MS Mincho" panose="02020609040205080304" pitchFamily="49" charset="-128"/>
              <a:cs typeface="Times New Roman" panose="02020603050405020304" pitchFamily="18" charset="0"/>
            </a:endParaRPr>
          </a:p>
          <a:p>
            <a:pPr lvl="0">
              <a:spcAft>
                <a:spcPts val="0"/>
              </a:spcAft>
              <a:buSzPts val="1000"/>
              <a:tabLst>
                <a:tab pos="457200" algn="l"/>
              </a:tabLst>
            </a:pPr>
            <a:r>
              <a:rPr lang="en-GB" sz="1600" dirty="0">
                <a:solidFill>
                  <a:srgbClr val="000000"/>
                </a:solidFill>
                <a:latin typeface="Univers Light" panose="020B0403020202020204" pitchFamily="34" charset="0"/>
                <a:ea typeface="MS Mincho" panose="02020609040205080304" pitchFamily="49" charset="-128"/>
                <a:cs typeface="Calibri" panose="020F0502020204030204" pitchFamily="34" charset="0"/>
              </a:rPr>
              <a:t>AO1: 	Develop ideas through research, demonstrating an understanding of sources</a:t>
            </a:r>
            <a:endParaRPr lang="en-GB" sz="1600" dirty="0">
              <a:solidFill>
                <a:srgbClr val="000000"/>
              </a:solidFill>
              <a:latin typeface="Univers Light" panose="020B0403020202020204" pitchFamily="34" charset="0"/>
              <a:ea typeface="MS Mincho" panose="02020609040205080304" pitchFamily="49" charset="-128"/>
              <a:cs typeface="Times New Roman" panose="02020603050405020304" pitchFamily="18" charset="0"/>
            </a:endParaRPr>
          </a:p>
          <a:p>
            <a:pPr lvl="0">
              <a:spcAft>
                <a:spcPts val="0"/>
              </a:spcAft>
              <a:buSzPts val="1000"/>
              <a:tabLst>
                <a:tab pos="457200" algn="l"/>
              </a:tabLst>
            </a:pPr>
            <a:r>
              <a:rPr lang="en-GB" sz="1600" dirty="0">
                <a:solidFill>
                  <a:srgbClr val="000000"/>
                </a:solidFill>
                <a:latin typeface="Univers Light" panose="020B0403020202020204" pitchFamily="34" charset="0"/>
                <a:ea typeface="MS Mincho" panose="02020609040205080304" pitchFamily="49" charset="-128"/>
                <a:cs typeface="Calibri" panose="020F0502020204030204" pitchFamily="34" charset="0"/>
              </a:rPr>
              <a:t>AO2: 	Refine work by exploring ideas, experimenting with materials and techniques</a:t>
            </a:r>
            <a:endParaRPr lang="en-GB" sz="1600" dirty="0">
              <a:solidFill>
                <a:srgbClr val="000000"/>
              </a:solidFill>
              <a:latin typeface="Univers Light" panose="020B0403020202020204" pitchFamily="34" charset="0"/>
              <a:ea typeface="MS Mincho" panose="02020609040205080304" pitchFamily="49" charset="-128"/>
              <a:cs typeface="Times New Roman" panose="02020603050405020304" pitchFamily="18" charset="0"/>
            </a:endParaRPr>
          </a:p>
          <a:p>
            <a:pPr lvl="0">
              <a:spcAft>
                <a:spcPts val="0"/>
              </a:spcAft>
              <a:buSzPts val="1000"/>
              <a:tabLst>
                <a:tab pos="457200" algn="l"/>
              </a:tabLst>
            </a:pPr>
            <a:r>
              <a:rPr lang="en-GB" sz="1600" dirty="0">
                <a:solidFill>
                  <a:srgbClr val="000000"/>
                </a:solidFill>
                <a:latin typeface="Univers Light" panose="020B0403020202020204" pitchFamily="34" charset="0"/>
                <a:ea typeface="MS Mincho" panose="02020609040205080304" pitchFamily="49" charset="-128"/>
                <a:cs typeface="Calibri" panose="020F0502020204030204" pitchFamily="34" charset="0"/>
              </a:rPr>
              <a:t>AO3: 	Record ideas, observations and insights relevant to your intentions</a:t>
            </a:r>
            <a:endParaRPr lang="en-GB" sz="1600" dirty="0">
              <a:solidFill>
                <a:srgbClr val="000000"/>
              </a:solidFill>
              <a:latin typeface="Univers Light" panose="020B0403020202020204" pitchFamily="34" charset="0"/>
              <a:ea typeface="MS Mincho" panose="02020609040205080304" pitchFamily="49" charset="-128"/>
              <a:cs typeface="Times New Roman" panose="02020603050405020304" pitchFamily="18" charset="0"/>
            </a:endParaRPr>
          </a:p>
          <a:p>
            <a:pPr lvl="0">
              <a:spcAft>
                <a:spcPts val="0"/>
              </a:spcAft>
              <a:buSzPts val="1000"/>
              <a:tabLst>
                <a:tab pos="457200" algn="l"/>
              </a:tabLst>
            </a:pPr>
            <a:r>
              <a:rPr lang="en-GB" sz="1600" dirty="0">
                <a:solidFill>
                  <a:srgbClr val="000000"/>
                </a:solidFill>
                <a:latin typeface="Univers Light" panose="020B0403020202020204" pitchFamily="34" charset="0"/>
                <a:ea typeface="MS Mincho" panose="02020609040205080304" pitchFamily="49" charset="-128"/>
                <a:cs typeface="Calibri" panose="020F0502020204030204" pitchFamily="34" charset="0"/>
              </a:rPr>
              <a:t>AO4: 	Present a personal, meaningful response that realises your intentions</a:t>
            </a:r>
            <a:endParaRPr lang="en-GB" sz="1600" dirty="0">
              <a:solidFill>
                <a:srgbClr val="000000"/>
              </a:solidFill>
              <a:latin typeface="Univers Light" panose="020B0403020202020204" pitchFamily="34" charset="0"/>
              <a:ea typeface="MS Mincho" panose="02020609040205080304" pitchFamily="49" charset="-128"/>
              <a:cs typeface="Times New Roman" panose="02020603050405020304" pitchFamily="18" charset="0"/>
            </a:endParaRPr>
          </a:p>
          <a:p>
            <a:pPr>
              <a:spcAft>
                <a:spcPts val="0"/>
              </a:spcAft>
            </a:pPr>
            <a:r>
              <a:rPr lang="en-GB"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p>
          <a:p>
            <a:pPr>
              <a:spcAft>
                <a:spcPts val="0"/>
              </a:spcAft>
            </a:pPr>
            <a:endParaRPr lang="en-GB"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endParaRPr lang="en-GB"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endParaRPr lang="en-GB"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ctr">
              <a:spcAft>
                <a:spcPts val="0"/>
              </a:spcAft>
            </a:pPr>
            <a:r>
              <a:rPr lang="en-GB" sz="2000" dirty="0">
                <a:solidFill>
                  <a:srgbClr val="000000"/>
                </a:solidFill>
                <a:highlight>
                  <a:srgbClr val="FFFF00"/>
                </a:highlight>
                <a:latin typeface="Univers" panose="020B0503020202020204" pitchFamily="34" charset="0"/>
                <a:ea typeface="Times New Roman" panose="02020603050405020304" pitchFamily="18" charset="0"/>
                <a:cs typeface="Calibri" panose="020F0502020204030204" pitchFamily="34" charset="0"/>
              </a:rPr>
              <a:t>NB: There is </a:t>
            </a:r>
            <a:r>
              <a:rPr lang="en-GB" sz="2000" b="1" dirty="0">
                <a:solidFill>
                  <a:srgbClr val="000000"/>
                </a:solidFill>
                <a:highlight>
                  <a:srgbClr val="FFFF00"/>
                </a:highlight>
                <a:latin typeface="Univers" panose="020B0503020202020204" pitchFamily="34" charset="0"/>
                <a:ea typeface="Times New Roman" panose="02020603050405020304" pitchFamily="18" charset="0"/>
                <a:cs typeface="Calibri" panose="020F0502020204030204" pitchFamily="34" charset="0"/>
              </a:rPr>
              <a:t>no</a:t>
            </a:r>
            <a:r>
              <a:rPr lang="en-GB" sz="2000" dirty="0">
                <a:solidFill>
                  <a:srgbClr val="000000"/>
                </a:solidFill>
                <a:highlight>
                  <a:srgbClr val="FFFF00"/>
                </a:highlight>
                <a:latin typeface="Univers" panose="020B0503020202020204" pitchFamily="34" charset="0"/>
                <a:ea typeface="Times New Roman" panose="02020603050405020304" pitchFamily="18" charset="0"/>
                <a:cs typeface="Calibri" panose="020F0502020204030204" pitchFamily="34" charset="0"/>
              </a:rPr>
              <a:t> written exam in art and </a:t>
            </a:r>
            <a:r>
              <a:rPr lang="en-GB" sz="2000" b="1" dirty="0">
                <a:solidFill>
                  <a:srgbClr val="000000"/>
                </a:solidFill>
                <a:highlight>
                  <a:srgbClr val="FFFF00"/>
                </a:highlight>
                <a:latin typeface="Univers" panose="020B0503020202020204" pitchFamily="34" charset="0"/>
                <a:ea typeface="Times New Roman" panose="02020603050405020304" pitchFamily="18" charset="0"/>
                <a:cs typeface="Calibri" panose="020F0502020204030204" pitchFamily="34" charset="0"/>
              </a:rPr>
              <a:t>nothing to revise for</a:t>
            </a:r>
            <a:r>
              <a:rPr lang="en-GB" sz="2000" dirty="0">
                <a:solidFill>
                  <a:srgbClr val="000000"/>
                </a:solidFill>
                <a:highlight>
                  <a:srgbClr val="FFFF00"/>
                </a:highlight>
                <a:latin typeface="Univers" panose="020B0503020202020204" pitchFamily="34" charset="0"/>
                <a:ea typeface="Times New Roman" panose="02020603050405020304" pitchFamily="18" charset="0"/>
                <a:cs typeface="Calibri" panose="020F0502020204030204" pitchFamily="34" charset="0"/>
              </a:rPr>
              <a:t>.</a:t>
            </a:r>
          </a:p>
          <a:p>
            <a:pPr algn="ctr">
              <a:spcAft>
                <a:spcPts val="0"/>
              </a:spcAft>
            </a:pPr>
            <a:r>
              <a:rPr lang="en-GB" sz="2000" dirty="0">
                <a:solidFill>
                  <a:srgbClr val="000000"/>
                </a:solidFill>
                <a:highlight>
                  <a:srgbClr val="FFFF00"/>
                </a:highlight>
                <a:latin typeface="Univers" panose="020B0503020202020204" pitchFamily="34" charset="0"/>
                <a:ea typeface="Times New Roman" panose="02020603050405020304" pitchFamily="18" charset="0"/>
                <a:cs typeface="Calibri" panose="020F0502020204030204" pitchFamily="34" charset="0"/>
              </a:rPr>
              <a:t>The Externally Set Assignment takes place before all your other exams.</a:t>
            </a:r>
          </a:p>
          <a:p>
            <a:pPr algn="ctr">
              <a:spcAft>
                <a:spcPts val="0"/>
              </a:spcAft>
            </a:pPr>
            <a:r>
              <a:rPr lang="en-GB" sz="2000" dirty="0">
                <a:solidFill>
                  <a:srgbClr val="000000"/>
                </a:solidFill>
                <a:highlight>
                  <a:srgbClr val="FFFF00"/>
                </a:highlight>
                <a:latin typeface="Univers" panose="020B0503020202020204" pitchFamily="34" charset="0"/>
                <a:ea typeface="Times New Roman" panose="02020603050405020304" pitchFamily="18" charset="0"/>
                <a:cs typeface="Calibri" panose="020F0502020204030204" pitchFamily="34" charset="0"/>
              </a:rPr>
              <a:t>All your work will be internally marked and externally moderated. </a:t>
            </a:r>
            <a:endParaRPr lang="en-GB" sz="2000" dirty="0">
              <a:solidFill>
                <a:srgbClr val="000000"/>
              </a:solidFill>
              <a:highlight>
                <a:srgbClr val="FFFF00"/>
              </a:highlight>
              <a:latin typeface="Univers" panose="020B0503020202020204" pitchFamily="34" charset="0"/>
              <a:ea typeface="MS Mincho" panose="02020609040205080304" pitchFamily="49" charset="-128"/>
              <a:cs typeface="Times New Roman" panose="02020603050405020304" pitchFamily="18" charset="0"/>
            </a:endParaRPr>
          </a:p>
        </p:txBody>
      </p:sp>
      <p:sp>
        <p:nvSpPr>
          <p:cNvPr id="16" name="TextBox 15">
            <a:extLst>
              <a:ext uri="{FF2B5EF4-FFF2-40B4-BE49-F238E27FC236}">
                <a16:creationId xmlns:a16="http://schemas.microsoft.com/office/drawing/2014/main" id="{CBC2A51A-0750-7B41-9F3D-8DB5F8F51EBC}"/>
              </a:ext>
            </a:extLst>
          </p:cNvPr>
          <p:cNvSpPr txBox="1"/>
          <p:nvPr/>
        </p:nvSpPr>
        <p:spPr>
          <a:xfrm>
            <a:off x="334961" y="1036192"/>
            <a:ext cx="8335703" cy="1200329"/>
          </a:xfrm>
          <a:prstGeom prst="rect">
            <a:avLst/>
          </a:prstGeom>
          <a:noFill/>
        </p:spPr>
        <p:txBody>
          <a:bodyPr wrap="square" rtlCol="0">
            <a:spAutoFit/>
          </a:bodyPr>
          <a:lstStyle/>
          <a:p>
            <a:r>
              <a:rPr lang="en-US" i="1" dirty="0">
                <a:latin typeface="Univers Light" panose="020B0403020202020204" pitchFamily="34" charset="0"/>
              </a:rPr>
              <a:t>Both Art and Graphics have the same course structure and weighting of marks.</a:t>
            </a:r>
          </a:p>
          <a:p>
            <a:endParaRPr lang="en-US" dirty="0">
              <a:latin typeface="Univers Light" panose="020B0403020202020204" pitchFamily="34" charset="0"/>
            </a:endParaRPr>
          </a:p>
          <a:p>
            <a:r>
              <a:rPr lang="en-US" dirty="0">
                <a:latin typeface="Univers Light" panose="020B0403020202020204" pitchFamily="34" charset="0"/>
              </a:rPr>
              <a:t>60% 	Personal Portfolio (coursework)</a:t>
            </a:r>
          </a:p>
          <a:p>
            <a:r>
              <a:rPr lang="en-US" dirty="0">
                <a:latin typeface="Univers Light" panose="020B0403020202020204" pitchFamily="34" charset="0"/>
              </a:rPr>
              <a:t>40%	Externally Set Assignment (final project – timed test)</a:t>
            </a:r>
          </a:p>
        </p:txBody>
      </p:sp>
      <p:sp>
        <p:nvSpPr>
          <p:cNvPr id="17" name="Rectangle 16">
            <a:extLst>
              <a:ext uri="{FF2B5EF4-FFF2-40B4-BE49-F238E27FC236}">
                <a16:creationId xmlns:a16="http://schemas.microsoft.com/office/drawing/2014/main" id="{4AB3C831-D580-E142-8D09-10F5B6E7F594}"/>
              </a:ext>
            </a:extLst>
          </p:cNvPr>
          <p:cNvSpPr/>
          <p:nvPr/>
        </p:nvSpPr>
        <p:spPr>
          <a:xfrm>
            <a:off x="9191625" y="0"/>
            <a:ext cx="3000375" cy="6858000"/>
          </a:xfrm>
          <a:prstGeom prst="rect">
            <a:avLst/>
          </a:prstGeom>
          <a:solidFill>
            <a:srgbClr val="00B0F0">
              <a:alpha val="55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AFD4AAC8-472C-1641-B3CF-413CDBC8082A}"/>
              </a:ext>
            </a:extLst>
          </p:cNvPr>
          <p:cNvSpPr txBox="1">
            <a:spLocks/>
          </p:cNvSpPr>
          <p:nvPr/>
        </p:nvSpPr>
        <p:spPr>
          <a:xfrm>
            <a:off x="334963" y="296863"/>
            <a:ext cx="10515600" cy="7393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Course Assessment</a:t>
            </a:r>
          </a:p>
        </p:txBody>
      </p:sp>
    </p:spTree>
    <p:extLst>
      <p:ext uri="{BB962C8B-B14F-4D97-AF65-F5344CB8AC3E}">
        <p14:creationId xmlns:p14="http://schemas.microsoft.com/office/powerpoint/2010/main" val="2155064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1953</TotalTime>
  <Words>707</Words>
  <Application>Microsoft Macintosh PowerPoint</Application>
  <PresentationFormat>Widescreen</PresentationFormat>
  <Paragraphs>67</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Univers</vt:lpstr>
      <vt:lpstr>Univers Light</vt:lpstr>
      <vt:lpstr>Office Theme</vt:lpstr>
      <vt:lpstr>GCSE Art &amp; Design    </vt:lpstr>
      <vt:lpstr>  Art or Graphics? </vt:lpstr>
      <vt:lpstr>Transferable skills for all career areas</vt:lpstr>
      <vt:lpstr>PowerPoint Presentation</vt:lpstr>
      <vt:lpstr>PowerPoint Presentation</vt:lpstr>
      <vt:lpstr>Why choose ART? </vt:lpstr>
      <vt:lpstr>Why choose GRAPHICS? </vt:lpstr>
      <vt:lpstr>Why choose BOTH?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Separate Science or Double Award Science?</dc:title>
  <dc:creator>Microsoft Office User</dc:creator>
  <cp:lastModifiedBy>Nicky Cases (DCSG)</cp:lastModifiedBy>
  <cp:revision>62</cp:revision>
  <dcterms:created xsi:type="dcterms:W3CDTF">2019-11-04T01:48:02Z</dcterms:created>
  <dcterms:modified xsi:type="dcterms:W3CDTF">2022-10-31T08:56:05Z</dcterms:modified>
</cp:coreProperties>
</file>