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FE435F-0C94-4D58-A8EF-2098A67DB9F1}" type="datetimeFigureOut">
              <a:rPr lang="en-US"/>
              <a:t>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890965-4937-4CE3-BDDA-AC23D02DC5D2}"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2</a:t>
            </a:fld>
            <a:endParaRPr lang="en-US"/>
          </a:p>
        </p:txBody>
      </p:sp>
    </p:spTree>
    <p:extLst>
      <p:ext uri="{BB962C8B-B14F-4D97-AF65-F5344CB8AC3E}">
        <p14:creationId xmlns:p14="http://schemas.microsoft.com/office/powerpoint/2010/main" val="3403850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3</a:t>
            </a:fld>
            <a:endParaRPr lang="en-US"/>
          </a:p>
        </p:txBody>
      </p:sp>
    </p:spTree>
    <p:extLst>
      <p:ext uri="{BB962C8B-B14F-4D97-AF65-F5344CB8AC3E}">
        <p14:creationId xmlns:p14="http://schemas.microsoft.com/office/powerpoint/2010/main" val="3623707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4</a:t>
            </a:fld>
            <a:endParaRPr lang="en-US"/>
          </a:p>
        </p:txBody>
      </p:sp>
    </p:spTree>
    <p:extLst>
      <p:ext uri="{BB962C8B-B14F-4D97-AF65-F5344CB8AC3E}">
        <p14:creationId xmlns:p14="http://schemas.microsoft.com/office/powerpoint/2010/main" val="192142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5</a:t>
            </a:fld>
            <a:endParaRPr lang="en-US"/>
          </a:p>
        </p:txBody>
      </p:sp>
    </p:spTree>
    <p:extLst>
      <p:ext uri="{BB962C8B-B14F-4D97-AF65-F5344CB8AC3E}">
        <p14:creationId xmlns:p14="http://schemas.microsoft.com/office/powerpoint/2010/main" val="1647040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6</a:t>
            </a:fld>
            <a:endParaRPr lang="en-US"/>
          </a:p>
        </p:txBody>
      </p:sp>
    </p:spTree>
    <p:extLst>
      <p:ext uri="{BB962C8B-B14F-4D97-AF65-F5344CB8AC3E}">
        <p14:creationId xmlns:p14="http://schemas.microsoft.com/office/powerpoint/2010/main" val="3605872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7</a:t>
            </a:fld>
            <a:endParaRPr lang="en-US"/>
          </a:p>
        </p:txBody>
      </p:sp>
    </p:spTree>
    <p:extLst>
      <p:ext uri="{BB962C8B-B14F-4D97-AF65-F5344CB8AC3E}">
        <p14:creationId xmlns:p14="http://schemas.microsoft.com/office/powerpoint/2010/main" val="2984100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8</a:t>
            </a:fld>
            <a:endParaRPr lang="en-US"/>
          </a:p>
        </p:txBody>
      </p:sp>
    </p:spTree>
    <p:extLst>
      <p:ext uri="{BB962C8B-B14F-4D97-AF65-F5344CB8AC3E}">
        <p14:creationId xmlns:p14="http://schemas.microsoft.com/office/powerpoint/2010/main" val="3889581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9</a:t>
            </a:fld>
            <a:endParaRPr lang="en-US"/>
          </a:p>
        </p:txBody>
      </p:sp>
    </p:spTree>
    <p:extLst>
      <p:ext uri="{BB962C8B-B14F-4D97-AF65-F5344CB8AC3E}">
        <p14:creationId xmlns:p14="http://schemas.microsoft.com/office/powerpoint/2010/main" val="3698925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890965-4937-4CE3-BDDA-AC23D02DC5D2}" type="slidenum">
              <a:rPr lang="en-US"/>
              <a:t>10</a:t>
            </a:fld>
            <a:endParaRPr lang="en-US"/>
          </a:p>
        </p:txBody>
      </p:sp>
    </p:spTree>
    <p:extLst>
      <p:ext uri="{BB962C8B-B14F-4D97-AF65-F5344CB8AC3E}">
        <p14:creationId xmlns:p14="http://schemas.microsoft.com/office/powerpoint/2010/main" val="211588369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3284890-85D2-4D7B-8EF5-15A9C1DB8F42}" type="datetimeFigureOut">
              <a:rPr lang="en-US" dirty="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dirty="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4DA5-CD3D-4590-A511-FCD3BC7A793E}" type="datetimeFigureOut">
              <a:rPr lang="en-US" dirty="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F5661D-6934-4B32-B92C-470368BF1EC6}" type="datetimeFigureOut">
              <a:rPr lang="en-US" dirty="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12/7/2016</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48D31E-DCDA-41A7-9C67-C4B11B94D21D}" type="datetimeFigureOut">
              <a:rPr lang="en-US" dirty="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3762C0-B258-48F1-ADE6-176B4174CCDD}" type="datetimeFigureOut">
              <a:rPr lang="en-US" dirty="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919A6-33EB-49BD-A62F-1FA56B9F9712}" type="datetimeFigureOut">
              <a:rPr lang="en-US" dirty="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12/7/2016</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12/7/2016</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12/7/2016</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imG7qlslxX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youtube.com/watch?v=NDgqqPvMn0U&amp;feature=youtu.be" TargetMode="External"/><Relationship Id="rId4" Type="http://schemas.openxmlformats.org/officeDocument/2006/relationships/hyperlink" Target="https://leicester.cloud.panopto.eu/Panopto/Pages/Viewer.aspx?id=13988180-2181-42b0-b656-c2e135dd134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tudent.unsw.edu.au/paraphrasing-summarising-and-quot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ateraid.org/uk/where-we-work/page/ghan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ateraid.org/uk/where-we-work/page/ghan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efme.com/au/referencing-generator/harvard/"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solidFill>
                  <a:schemeClr val="tx1"/>
                </a:solidFill>
              </a:rPr>
              <a:t>Global Skills</a:t>
            </a:r>
            <a:endParaRPr lang="en-US">
              <a:solidFill>
                <a:schemeClr val="tx1"/>
              </a:solidFill>
            </a:endParaRPr>
          </a:p>
        </p:txBody>
      </p:sp>
      <p:sp>
        <p:nvSpPr>
          <p:cNvPr id="3" name="Subtitle 2"/>
          <p:cNvSpPr>
            <a:spLocks noGrp="1"/>
          </p:cNvSpPr>
          <p:nvPr>
            <p:ph type="subTitle" idx="1"/>
          </p:nvPr>
        </p:nvSpPr>
        <p:spPr/>
        <p:txBody>
          <a:bodyPr vert="horz" lIns="91440" tIns="45720" rIns="91440" bIns="45720" rtlCol="0" anchor="t">
            <a:normAutofit fontScale="92500"/>
          </a:bodyPr>
          <a:lstStyle/>
          <a:p>
            <a:r>
              <a:rPr lang="EN-US" sz="3200"/>
              <a:t>How to cite, quote, paraphrase &amp; </a:t>
            </a:r>
            <a:r>
              <a:rPr lang="EN-US" sz="3200" err="1"/>
              <a:t>summarise</a:t>
            </a:r>
            <a:endParaRPr lang="en-US" sz="3200" err="1"/>
          </a:p>
          <a:p>
            <a:r>
              <a:rPr lang="EN-US" sz="3200"/>
              <a:t>Lesson 2</a:t>
            </a:r>
            <a:endParaRPr lang="en-US" sz="3200"/>
          </a:p>
          <a:p>
            <a:endParaRPr lang="en-US"/>
          </a:p>
          <a:p>
            <a:endParaRPr lang="en-US"/>
          </a:p>
        </p:txBody>
      </p:sp>
    </p:spTree>
    <p:extLst>
      <p:ext uri="{BB962C8B-B14F-4D97-AF65-F5344CB8AC3E}">
        <p14:creationId xmlns:p14="http://schemas.microsoft.com/office/powerpoint/2010/main" val="387934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Topic Review resources</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endParaRPr lang="EN-US">
              <a:solidFill>
                <a:srgbClr val="000000"/>
              </a:solidFill>
              <a:latin typeface="Rockwell"/>
            </a:endParaRPr>
          </a:p>
          <a:p>
            <a:r>
              <a:rPr lang="EN-US">
                <a:hlinkClick r:id="rId3"/>
              </a:rPr>
              <a:t>https://youtu.be/imG7qlslxXY</a:t>
            </a:r>
            <a:r>
              <a:rPr lang="EN-US">
                <a:solidFill>
                  <a:srgbClr val="000000"/>
                </a:solidFill>
              </a:rPr>
              <a:t>  - Paraphasing, </a:t>
            </a:r>
            <a:r>
              <a:rPr lang="EN-US" err="1">
                <a:solidFill>
                  <a:srgbClr val="000000"/>
                </a:solidFill>
              </a:rPr>
              <a:t>Summarising</a:t>
            </a:r>
            <a:r>
              <a:rPr lang="EN-US">
                <a:solidFill>
                  <a:srgbClr val="000000"/>
                </a:solidFill>
              </a:rPr>
              <a:t> &amp; Quoting </a:t>
            </a:r>
          </a:p>
          <a:p>
            <a:r>
              <a:rPr lang="EN-US">
                <a:hlinkClick r:id="rId4"/>
              </a:rPr>
              <a:t>https://leicester.cloud.panopto.eu/Panopto/Pages/Viewer.aspx?id=13988180-2181-42b0-b656-c2e135dd134a</a:t>
            </a:r>
            <a:r>
              <a:rPr lang="EN-US"/>
              <a:t>  - Author/Date (Harvard) Referencing Style (University of Leicester)</a:t>
            </a:r>
          </a:p>
          <a:p>
            <a:r>
              <a:rPr lang="EN-US">
                <a:hlinkClick r:id="rId5"/>
              </a:rPr>
              <a:t>https://www.youtube.com/watch?v=NDgqqPvMn0U&amp;feature=youtu.be</a:t>
            </a:r>
            <a:r>
              <a:rPr lang="EN-US"/>
              <a:t>  - A Guide to Harvard (University of Derby)</a:t>
            </a:r>
          </a:p>
        </p:txBody>
      </p:sp>
    </p:spTree>
    <p:extLst>
      <p:ext uri="{BB962C8B-B14F-4D97-AF65-F5344CB8AC3E}">
        <p14:creationId xmlns:p14="http://schemas.microsoft.com/office/powerpoint/2010/main" val="2874909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Citing</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r>
              <a:rPr lang="EN-US"/>
              <a:t>Key to avoiding </a:t>
            </a:r>
            <a:r>
              <a:rPr lang="EN-US" err="1"/>
              <a:t>plagiariam</a:t>
            </a:r>
            <a:r>
              <a:rPr lang="EN-US"/>
              <a:t> – acknowledging your sources or citing</a:t>
            </a:r>
            <a:endParaRPr lang="en-US"/>
          </a:p>
          <a:p>
            <a:endParaRPr lang="en-US"/>
          </a:p>
          <a:p>
            <a:pPr marL="0" indent="0">
              <a:buNone/>
            </a:pPr>
            <a:r>
              <a:rPr lang="EN-US"/>
              <a:t>Two parts:</a:t>
            </a:r>
            <a:endParaRPr lang="en-US"/>
          </a:p>
          <a:p>
            <a:r>
              <a:rPr lang="EN-US" b="1"/>
              <a:t>In-text citation</a:t>
            </a:r>
            <a:r>
              <a:rPr lang="EN-US"/>
              <a:t> – include the basic referencing information (author year, page) in brackets within the body of assignment</a:t>
            </a:r>
            <a:endParaRPr lang="en-US"/>
          </a:p>
          <a:p>
            <a:r>
              <a:rPr lang="EN-US" b="1"/>
              <a:t>Reference list</a:t>
            </a:r>
            <a:r>
              <a:rPr lang="EN-US"/>
              <a:t> – contains the full reference for all material cited n assignment – arranged in alphabetical order</a:t>
            </a:r>
            <a:endParaRPr lang="en-US"/>
          </a:p>
          <a:p>
            <a:endParaRPr lang="en-US"/>
          </a:p>
          <a:p>
            <a:pPr marL="0" indent="0">
              <a:buNone/>
            </a:pPr>
            <a:r>
              <a:rPr lang="EN-US"/>
              <a:t>Remember – a </a:t>
            </a:r>
            <a:r>
              <a:rPr lang="EN-US" b="1"/>
              <a:t>bibliography </a:t>
            </a:r>
            <a:r>
              <a:rPr lang="EN-US"/>
              <a:t>contains the full reference for all the material consulted in preparation for your assignment – your teacher doesn't always need this.</a:t>
            </a:r>
            <a:endParaRPr lang="en-US"/>
          </a:p>
        </p:txBody>
      </p:sp>
    </p:spTree>
    <p:extLst>
      <p:ext uri="{BB962C8B-B14F-4D97-AF65-F5344CB8AC3E}">
        <p14:creationId xmlns:p14="http://schemas.microsoft.com/office/powerpoint/2010/main" val="4114686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Avoiding Plagiarism</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3 broad approaches to correctly use good information without </a:t>
            </a:r>
            <a:r>
              <a:rPr lang="EN-US" err="1"/>
              <a:t>plargiariang</a:t>
            </a:r>
            <a:r>
              <a:rPr lang="EN-US"/>
              <a:t> it:</a:t>
            </a:r>
            <a:endParaRPr lang="en-US"/>
          </a:p>
          <a:p>
            <a:r>
              <a:rPr lang="EN-US"/>
              <a:t>Using direct quotations</a:t>
            </a:r>
            <a:endParaRPr lang="en-US"/>
          </a:p>
          <a:p>
            <a:r>
              <a:rPr lang="EN-US"/>
              <a:t>Paraphrasing</a:t>
            </a:r>
            <a:endParaRPr lang="en-US"/>
          </a:p>
          <a:p>
            <a:r>
              <a:rPr lang="EN-US" err="1"/>
              <a:t>Summarising</a:t>
            </a:r>
            <a:endParaRPr lang="en-US" err="1"/>
          </a:p>
          <a:p>
            <a:endParaRPr lang="en-US"/>
          </a:p>
          <a:p>
            <a:r>
              <a:rPr lang="EN-US">
                <a:latin typeface="Calibri"/>
                <a:hlinkClick r:id="rId3"/>
              </a:rPr>
              <a:t>https://student.unsw.edu.au/paraphrasing-summarising-and-quoting</a:t>
            </a:r>
            <a:r>
              <a:rPr lang="EN-US">
                <a:latin typeface="Calibri"/>
              </a:rPr>
              <a:t> </a:t>
            </a:r>
            <a:br>
              <a:rPr lang="en-US">
                <a:latin typeface="Arial"/>
              </a:rPr>
            </a:br>
            <a:endParaRPr lang="en-US">
              <a:latin typeface="Rockwell"/>
            </a:endParaRPr>
          </a:p>
          <a:p>
            <a:endParaRPr lang="EN-US"/>
          </a:p>
          <a:p>
            <a:endParaRPr lang="en-US"/>
          </a:p>
        </p:txBody>
      </p:sp>
    </p:spTree>
    <p:extLst>
      <p:ext uri="{BB962C8B-B14F-4D97-AF65-F5344CB8AC3E}">
        <p14:creationId xmlns:p14="http://schemas.microsoft.com/office/powerpoint/2010/main" val="3912704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Let's look at an Example</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Full reference from a bibliography or reference at the end of an assignment:</a:t>
            </a:r>
            <a:endParaRPr lang="en-US"/>
          </a:p>
          <a:p>
            <a:pPr marL="0" indent="0">
              <a:buNone/>
            </a:pPr>
            <a:endParaRPr lang="en-US"/>
          </a:p>
          <a:p>
            <a:pPr marL="0" indent="0">
              <a:buNone/>
            </a:pPr>
            <a:r>
              <a:rPr lang="EN-US" i="1"/>
              <a:t>WaterAid UK - where we work - Ghana</a:t>
            </a:r>
            <a:r>
              <a:rPr lang="EN-US"/>
              <a:t> (no date) Available at: </a:t>
            </a:r>
            <a:r>
              <a:rPr lang="EN-US">
                <a:hlinkClick r:id="rId3"/>
              </a:rPr>
              <a:t>http://www.wateraid.org/uk/where-we-work/page/ghana</a:t>
            </a:r>
            <a:r>
              <a:rPr lang="EN-US"/>
              <a:t> (Accessed: 25 October 2016).</a:t>
            </a:r>
          </a:p>
          <a:p>
            <a:pPr marL="0" indent="0">
              <a:buNone/>
            </a:pPr>
            <a:endParaRPr lang="en-US"/>
          </a:p>
          <a:p>
            <a:pPr marL="0" indent="0">
              <a:buNone/>
            </a:pPr>
            <a:endParaRPr lang="en-US"/>
          </a:p>
        </p:txBody>
      </p:sp>
    </p:spTree>
    <p:extLst>
      <p:ext uri="{BB962C8B-B14F-4D97-AF65-F5344CB8AC3E}">
        <p14:creationId xmlns:p14="http://schemas.microsoft.com/office/powerpoint/2010/main" val="199131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Original Text</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sz="2400">
                <a:solidFill>
                  <a:srgbClr val="000000"/>
                </a:solidFill>
                <a:latin typeface="Arial"/>
              </a:rPr>
              <a:t>As found on the internet </a:t>
            </a:r>
            <a:r>
              <a:rPr lang="EN-US" sz="2400">
                <a:latin typeface="Arial"/>
                <a:hlinkClick r:id="rId3"/>
              </a:rPr>
              <a:t>http://www.wateraid.org/uk/where-we-work/page/ghana</a:t>
            </a:r>
            <a:r>
              <a:rPr lang="EN-US" sz="2400">
                <a:latin typeface="Arial"/>
              </a:rPr>
              <a:t> </a:t>
            </a:r>
            <a:endParaRPr lang="en-US" sz="2400">
              <a:latin typeface="Arial"/>
            </a:endParaRPr>
          </a:p>
          <a:p>
            <a:pPr marL="0" indent="0">
              <a:buNone/>
            </a:pPr>
            <a:endParaRPr lang="EN-US" sz="2400">
              <a:latin typeface="Arial"/>
            </a:endParaRPr>
          </a:p>
          <a:p>
            <a:pPr marL="0" indent="0">
              <a:buNone/>
            </a:pPr>
            <a:r>
              <a:rPr lang="EN-US" sz="2400">
                <a:solidFill>
                  <a:srgbClr val="6D6E72"/>
                </a:solidFill>
                <a:latin typeface="Arial"/>
              </a:rPr>
              <a:t>WaterAid has been present in Ghana since 1985, working with policy makers and eight local development partners.Water, sanitation and hygiene education projects are carried out in six out of ten of the country's regions, helping to improve access to water and sanitation for some of Ghana's poorest people.</a:t>
            </a:r>
            <a:endParaRPr lang="EN-US" sz="2400">
              <a:latin typeface="Arial"/>
            </a:endParaRPr>
          </a:p>
          <a:p>
            <a:pPr marL="0" indent="0">
              <a:buNone/>
            </a:pPr>
            <a:endParaRPr lang="en-US"/>
          </a:p>
          <a:p>
            <a:endParaRPr lang="en-US"/>
          </a:p>
        </p:txBody>
      </p:sp>
    </p:spTree>
    <p:extLst>
      <p:ext uri="{BB962C8B-B14F-4D97-AF65-F5344CB8AC3E}">
        <p14:creationId xmlns:p14="http://schemas.microsoft.com/office/powerpoint/2010/main" val="1119241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Direct quotation</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Uses the exact words in quotation marks and an in-text citation:</a:t>
            </a:r>
            <a:endParaRPr lang="en-US"/>
          </a:p>
          <a:p>
            <a:pPr marL="0" indent="0">
              <a:buNone/>
            </a:pPr>
            <a:r>
              <a:rPr lang="EN-US"/>
              <a:t>There are many </a:t>
            </a:r>
            <a:r>
              <a:rPr lang="EN-US" err="1"/>
              <a:t>organisations</a:t>
            </a:r>
            <a:r>
              <a:rPr lang="EN-US"/>
              <a:t> that provide assistance to Ghana. "WaterAid has been present in Ghana since 1985, working with policy makers and eight local non government </a:t>
            </a:r>
            <a:r>
              <a:rPr lang="EN-US" err="1"/>
              <a:t>organisations</a:t>
            </a:r>
            <a:r>
              <a:rPr lang="EN-US"/>
              <a:t> (NGOs)" (WaterAid UK no date)</a:t>
            </a:r>
            <a:endParaRPr lang="en-US"/>
          </a:p>
          <a:p>
            <a:pPr marL="0" indent="0">
              <a:buNone/>
            </a:pPr>
            <a:endParaRPr lang="en-US"/>
          </a:p>
          <a:p>
            <a:pPr marL="0" indent="0">
              <a:buNone/>
            </a:pPr>
            <a:endParaRPr lang="en-US"/>
          </a:p>
          <a:p>
            <a:pPr marL="0" indent="0">
              <a:buNone/>
            </a:pPr>
            <a:r>
              <a:rPr lang="EN-US">
                <a:solidFill>
                  <a:srgbClr val="6D6E72"/>
                </a:solidFill>
                <a:latin typeface="Arial"/>
              </a:rPr>
              <a:t>WaterAid has been present in Ghana since 1985, working with policy makers and eight local development partners.Water, sanitation and hygiene education projects are carried out in six out of ten of the country's regions, helping to improve access to water and sanitation for some of Ghana's poorest people.</a:t>
            </a:r>
            <a:endParaRPr lang="en-US">
              <a:solidFill>
                <a:srgbClr val="6D6E72"/>
              </a:solidFill>
              <a:latin typeface="Arial"/>
            </a:endParaRPr>
          </a:p>
          <a:p>
            <a:pPr marL="0" indent="0">
              <a:buNone/>
            </a:pPr>
            <a:endParaRPr lang="en-US"/>
          </a:p>
        </p:txBody>
      </p:sp>
    </p:spTree>
    <p:extLst>
      <p:ext uri="{BB962C8B-B14F-4D97-AF65-F5344CB8AC3E}">
        <p14:creationId xmlns:p14="http://schemas.microsoft.com/office/powerpoint/2010/main" val="365327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Paraphrasing</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Uses wording that is similar to the original and an in-text citation</a:t>
            </a:r>
            <a:endParaRPr lang="en-US"/>
          </a:p>
          <a:p>
            <a:pPr marL="0" indent="0">
              <a:buNone/>
            </a:pPr>
            <a:endParaRPr lang="en-US"/>
          </a:p>
          <a:p>
            <a:pPr marL="0" indent="0">
              <a:buNone/>
            </a:pPr>
            <a:r>
              <a:rPr lang="EN-US"/>
              <a:t>WaterAid UK (no date) is an international aid agency that works closely with individual communities and governments across most of Ghana to improve access to clean safe water.</a:t>
            </a:r>
            <a:endParaRPr lang="en-US"/>
          </a:p>
          <a:p>
            <a:pPr marL="0" indent="0">
              <a:buNone/>
            </a:pPr>
            <a:endParaRPr lang="en-US"/>
          </a:p>
          <a:p>
            <a:pPr marL="0" indent="0">
              <a:buNone/>
            </a:pPr>
            <a:r>
              <a:rPr lang="EN-US">
                <a:solidFill>
                  <a:srgbClr val="6D6E72"/>
                </a:solidFill>
                <a:latin typeface="Arial"/>
              </a:rPr>
              <a:t>WaterAid has been present in Ghana since 1985, working with policy makers and eight local development partners.Water, sanitation and hygiene education projects are carried out in six out of ten of the country's regions, helping to improve access to water and sanitation for some of Ghana's poorest people.</a:t>
            </a:r>
            <a:endParaRPr lang="en-US">
              <a:solidFill>
                <a:srgbClr val="6D6E72"/>
              </a:solidFill>
              <a:latin typeface="Arial"/>
            </a:endParaRPr>
          </a:p>
          <a:p>
            <a:pPr marL="0" indent="0">
              <a:buNone/>
            </a:pPr>
            <a:endParaRPr lang="en-US"/>
          </a:p>
        </p:txBody>
      </p:sp>
    </p:spTree>
    <p:extLst>
      <p:ext uri="{BB962C8B-B14F-4D97-AF65-F5344CB8AC3E}">
        <p14:creationId xmlns:p14="http://schemas.microsoft.com/office/powerpoint/2010/main" val="2974121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solidFill>
                  <a:schemeClr val="tx1"/>
                </a:solidFill>
              </a:rPr>
              <a:t>Summarising</a:t>
            </a:r>
            <a:endParaRPr lang="en-US" err="1">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t>Picks up on the main idea of the original but not the wording and use in-text citation</a:t>
            </a:r>
            <a:endParaRPr lang="en-US"/>
          </a:p>
          <a:p>
            <a:pPr marL="0" indent="0">
              <a:buNone/>
            </a:pPr>
            <a:endParaRPr lang="en-US"/>
          </a:p>
          <a:p>
            <a:pPr marL="0" indent="0">
              <a:buNone/>
            </a:pPr>
            <a:r>
              <a:rPr lang="EN-US"/>
              <a:t>Access to clean and safe drinking water is vital to the eradication of </a:t>
            </a:r>
            <a:r>
              <a:rPr lang="EN-US" err="1"/>
              <a:t>proverty</a:t>
            </a:r>
            <a:r>
              <a:rPr lang="EN-US"/>
              <a:t> in Ghana (WaterAid UK no date).</a:t>
            </a:r>
            <a:endParaRPr lang="en-US"/>
          </a:p>
          <a:p>
            <a:pPr marL="0" indent="0">
              <a:buNone/>
            </a:pPr>
            <a:endParaRPr lang="en-US"/>
          </a:p>
          <a:p>
            <a:pPr marL="0" indent="0">
              <a:buNone/>
            </a:pPr>
            <a:r>
              <a:rPr lang="EN-US">
                <a:solidFill>
                  <a:srgbClr val="6D6E72"/>
                </a:solidFill>
                <a:latin typeface="Arial"/>
              </a:rPr>
              <a:t>WaterAid has been present in Ghana since 1985, working with policy makers and eight local development partners.Water, sanitation and hygiene education projects are carried out in six out of ten of the country's regions, helping to improve access to water and sanitation for some of Ghana's poorest people.</a:t>
            </a:r>
            <a:endParaRPr lang="en-US">
              <a:solidFill>
                <a:srgbClr val="6D6E72"/>
              </a:solidFill>
              <a:latin typeface="Arial"/>
            </a:endParaRPr>
          </a:p>
          <a:p>
            <a:pPr marL="0" indent="0">
              <a:buNone/>
            </a:pPr>
            <a:endParaRPr lang="en-US"/>
          </a:p>
        </p:txBody>
      </p:sp>
    </p:spTree>
    <p:extLst>
      <p:ext uri="{BB962C8B-B14F-4D97-AF65-F5344CB8AC3E}">
        <p14:creationId xmlns:p14="http://schemas.microsoft.com/office/powerpoint/2010/main" val="2031044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tx1"/>
                </a:solidFill>
              </a:rPr>
              <a:t>Online Reference Generator</a:t>
            </a:r>
            <a:endParaRPr lang="en-US">
              <a:solidFill>
                <a:schemeClr val="tx1"/>
              </a:solidFill>
            </a:endParaRP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err="1"/>
              <a:t>RefMe</a:t>
            </a:r>
            <a:endParaRPr lang="en-US" err="1"/>
          </a:p>
          <a:p>
            <a:pPr marL="0" indent="0">
              <a:buNone/>
            </a:pPr>
            <a:r>
              <a:rPr lang="EN-US">
                <a:hlinkClick r:id="rId3"/>
              </a:rPr>
              <a:t>https://www.refme.com/au/referencing-generator/harvard/</a:t>
            </a:r>
            <a:r>
              <a:rPr lang="EN-US"/>
              <a:t> </a:t>
            </a:r>
            <a:endParaRPr lang="EN-US">
              <a:hlinkClick r:id="rId3"/>
            </a:endParaRPr>
          </a:p>
        </p:txBody>
      </p:sp>
    </p:spTree>
    <p:extLst>
      <p:ext uri="{BB962C8B-B14F-4D97-AF65-F5344CB8AC3E}">
        <p14:creationId xmlns:p14="http://schemas.microsoft.com/office/powerpoint/2010/main" val="2912673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9</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Wood Type</vt:lpstr>
      <vt:lpstr>Global Skills</vt:lpstr>
      <vt:lpstr>Citing</vt:lpstr>
      <vt:lpstr>Avoiding Plagiarism</vt:lpstr>
      <vt:lpstr>Let's look at an Example</vt:lpstr>
      <vt:lpstr>Original Text</vt:lpstr>
      <vt:lpstr>Direct quotation</vt:lpstr>
      <vt:lpstr>Paraphrasing</vt:lpstr>
      <vt:lpstr>Summarising</vt:lpstr>
      <vt:lpstr>Online Reference Generator</vt:lpstr>
      <vt:lpstr>Topic Review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Skills</dc:title>
  <cp:revision>1</cp:revision>
  <dcterms:modified xsi:type="dcterms:W3CDTF">2016-12-07T06:18:36Z</dcterms:modified>
</cp:coreProperties>
</file>