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1"/>
  </p:sldMasterIdLst>
  <p:sldIdLst>
    <p:sldId id="256" r:id="rId2"/>
    <p:sldId id="260" r:id="rId3"/>
    <p:sldId id="257" r:id="rId4"/>
    <p:sldId id="261" r:id="rId5"/>
    <p:sldId id="259" r:id="rId6"/>
    <p:sldId id="258" r:id="rId7"/>
    <p:sldId id="264" r:id="rId8"/>
    <p:sldId id="266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7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8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69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7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27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7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87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5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55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92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40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7" r:id="rId6"/>
    <p:sldLayoutId id="2147483692" r:id="rId7"/>
    <p:sldLayoutId id="2147483693" r:id="rId8"/>
    <p:sldLayoutId id="2147483694" r:id="rId9"/>
    <p:sldLayoutId id="2147483696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4DCD9B2-D552-47A6-9FE2-15D7E8159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97779D-9FC3-6342-910E-4E9A3E66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000" y="639098"/>
            <a:ext cx="4813072" cy="3494790"/>
          </a:xfrm>
        </p:spPr>
        <p:txBody>
          <a:bodyPr>
            <a:normAutofit/>
          </a:bodyPr>
          <a:lstStyle/>
          <a:p>
            <a:r>
              <a:rPr lang="en-US" sz="6800" dirty="0" err="1"/>
              <a:t>Willkommen</a:t>
            </a:r>
            <a:r>
              <a:rPr lang="en-US" sz="6800" dirty="0"/>
              <a:t> </a:t>
            </a:r>
            <a:br>
              <a:rPr lang="en-US" sz="6800" dirty="0"/>
            </a:br>
            <a:r>
              <a:rPr lang="en-US" sz="6800" dirty="0" err="1"/>
              <a:t>zu</a:t>
            </a:r>
            <a:r>
              <a:rPr lang="en-US" sz="6800" dirty="0"/>
              <a:t> IGCSE German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FA447B-5FF6-FE40-8D13-7F975C198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9999" y="4455621"/>
            <a:ext cx="4829101" cy="123861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you need to know to start</a:t>
            </a:r>
          </a:p>
        </p:txBody>
      </p:sp>
      <p:pic>
        <p:nvPicPr>
          <p:cNvPr id="1026" name="Picture 2" descr="Freundlich lachende Comic-Männchen mit Sprechblase „Du schaffst ...">
            <a:extLst>
              <a:ext uri="{FF2B5EF4-FFF2-40B4-BE49-F238E27FC236}">
                <a16:creationId xmlns:a16="http://schemas.microsoft.com/office/drawing/2014/main" id="{929494CC-968D-0E46-A3ED-F08A99293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99" y="1292745"/>
            <a:ext cx="5462001" cy="374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CE0A9EA-62FA-4F43-BEF6-7BBBB3F9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32349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CCE25F7F-C10E-4478-90C0-93B61E638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3911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BE9DA-6AE3-804F-8BAA-53341BAFD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to IB: </a:t>
            </a:r>
            <a:r>
              <a:rPr lang="en-US" i="1" dirty="0">
                <a:highlight>
                  <a:srgbClr val="FFFF00"/>
                </a:highlight>
              </a:rPr>
              <a:t>and then?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27173-6FEB-F547-83F9-22C46581B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IGCSE leads into IB Language B.</a:t>
            </a:r>
          </a:p>
          <a:p>
            <a:r>
              <a:rPr lang="en-US" sz="3200" b="1" dirty="0"/>
              <a:t>You can opt for both SL and HL.</a:t>
            </a:r>
          </a:p>
          <a:p>
            <a:r>
              <a:rPr lang="en-US" sz="3200" b="1" dirty="0"/>
              <a:t>HL would be most suitable if your IGCSE grade is 8-9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435F-32FD-A746-A460-E44D3ABFA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Aims: </a:t>
            </a:r>
            <a:r>
              <a:rPr lang="en-US" i="1" dirty="0">
                <a:highlight>
                  <a:srgbClr val="FFFF00"/>
                </a:highlight>
              </a:rPr>
              <a:t>why learning a language?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159F4-D674-2A49-A146-395E17E01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1. advance your future career (continuous language study is required by universities and looks good on your application later on to give you access to international jobs)</a:t>
            </a:r>
          </a:p>
          <a:p>
            <a:r>
              <a:rPr lang="en-US" sz="2400" b="1" dirty="0"/>
              <a:t>2. broaden and deepen your cultural knowledge and understanding allowing you to be a global citizen</a:t>
            </a:r>
          </a:p>
          <a:p>
            <a:r>
              <a:rPr lang="en-US" sz="2400" b="1" dirty="0"/>
              <a:t>3. </a:t>
            </a:r>
            <a:r>
              <a:rPr lang="en-SG" sz="2400" b="1" dirty="0"/>
              <a:t>People who speak more than one language have improved memory, problem-solving and critical-thinking skills, enhanced concentration, ability to multitask, and better listening skills.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36934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C5C09-9CC2-6049-8C38-48FA9A5B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Topic areas: </a:t>
            </a:r>
            <a:r>
              <a:rPr lang="en-US" i="1" dirty="0">
                <a:highlight>
                  <a:srgbClr val="FFFF00"/>
                </a:highlight>
              </a:rPr>
              <a:t>what will I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16C60-4867-9344-A0FF-ED67D53B6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400" b="1" dirty="0"/>
              <a:t>• Home and abroad</a:t>
            </a:r>
          </a:p>
          <a:p>
            <a:r>
              <a:rPr lang="en-SG" sz="2400" b="1" dirty="0"/>
              <a:t>• Education and employment</a:t>
            </a:r>
          </a:p>
          <a:p>
            <a:r>
              <a:rPr lang="en-SG" sz="2400" b="1" dirty="0"/>
              <a:t>• Personal life and relationships</a:t>
            </a:r>
          </a:p>
          <a:p>
            <a:r>
              <a:rPr lang="en-SG" sz="2400" b="1" dirty="0"/>
              <a:t>• The world around us</a:t>
            </a:r>
          </a:p>
          <a:p>
            <a:r>
              <a:rPr lang="en-SG" sz="2400" b="1" dirty="0"/>
              <a:t>• Social activities, fitness and health.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7616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AD98C-10DF-6C4A-BA21-8B1CF3E26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Requirements : </a:t>
            </a:r>
            <a:r>
              <a:rPr lang="en-US" i="1" dirty="0">
                <a:highlight>
                  <a:srgbClr val="FFFF00"/>
                </a:highlight>
              </a:rPr>
              <a:t>am I the right fit?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2D6A2-C1F5-7044-BC8C-3CC2836EB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800" b="1" dirty="0"/>
          </a:p>
          <a:p>
            <a:r>
              <a:rPr lang="en-US" sz="2800" b="1" dirty="0"/>
              <a:t>IGCSE German is a recommendable and accessible course for anyone who has done 1-3 years of pre-study in German.</a:t>
            </a:r>
          </a:p>
          <a:p>
            <a:r>
              <a:rPr lang="en-US" sz="2800" b="1" dirty="0"/>
              <a:t>All the grammar concepts encountered in Y7 and Y8 will be revised, consolidated and extended, so don’t worry about it. If you think you missed a topic or didn’t understand a concept, it will be taught and practiced in more depth.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076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374B3-FCFD-3448-B3AA-FD09DF4B0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Ressources</a:t>
            </a:r>
            <a:r>
              <a:rPr lang="en-US" dirty="0"/>
              <a:t>: </a:t>
            </a:r>
            <a:r>
              <a:rPr lang="en-US" i="1" dirty="0">
                <a:highlight>
                  <a:srgbClr val="FFFF00"/>
                </a:highlight>
              </a:rPr>
              <a:t>what will I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6A71A-B7A0-DD48-ADB1-B352F681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b="1" dirty="0"/>
              <a:t>Textbook</a:t>
            </a:r>
          </a:p>
          <a:p>
            <a:r>
              <a:rPr lang="en-US" sz="4000" b="1" dirty="0"/>
              <a:t>Speaking Booklet</a:t>
            </a:r>
          </a:p>
          <a:p>
            <a:r>
              <a:rPr lang="en-US" sz="4000" b="1" dirty="0"/>
              <a:t>Grammar Booklet</a:t>
            </a:r>
            <a:br>
              <a:rPr lang="en-US" sz="4000" b="1" dirty="0"/>
            </a:br>
            <a:r>
              <a:rPr lang="en-US" sz="4000" b="1" dirty="0"/>
              <a:t>TARGET 9 </a:t>
            </a:r>
          </a:p>
          <a:p>
            <a:r>
              <a:rPr lang="en-US" sz="4000" b="1" dirty="0"/>
              <a:t>Web: This is Language (TIL); </a:t>
            </a:r>
          </a:p>
          <a:p>
            <a:r>
              <a:rPr lang="en-US" sz="4000" b="1" dirty="0"/>
              <a:t>Education Perfect (EP), Quizlet 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86DF274D-0E1E-3E4E-81CD-17FCA44CB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6334" y="2372818"/>
            <a:ext cx="2494838" cy="323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29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4327-8C71-B949-9930-5AB55292E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Assessment at the end of  Y11: </a:t>
            </a:r>
            <a:br>
              <a:rPr lang="en-US" dirty="0"/>
            </a:br>
            <a:r>
              <a:rPr lang="en-US" i="1" dirty="0">
                <a:highlight>
                  <a:srgbClr val="FFFF00"/>
                </a:highlight>
              </a:rPr>
              <a:t>what will be tested?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492D2-4E47-B642-B2C7-4BC5140AF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Listening (30 min)</a:t>
            </a:r>
          </a:p>
          <a:p>
            <a:r>
              <a:rPr lang="en-US" sz="3600" i="1" dirty="0"/>
              <a:t>Reading and Writing (1h 45)</a:t>
            </a:r>
          </a:p>
          <a:p>
            <a:r>
              <a:rPr lang="en-US" sz="3600" i="1" dirty="0"/>
              <a:t>Speaking (8-10 Min/ recorded) on 3 topic areas</a:t>
            </a:r>
          </a:p>
          <a:p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892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BE9DA-6AE3-804F-8BAA-53341BAFD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: </a:t>
            </a:r>
            <a:r>
              <a:rPr lang="en-US" i="1" dirty="0">
                <a:highlight>
                  <a:srgbClr val="FFFF00"/>
                </a:highlight>
              </a:rPr>
              <a:t>what does it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27173-6FEB-F547-83F9-22C46581B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Have a look at these examples of WRITTEN RESPONSE.</a:t>
            </a:r>
          </a:p>
          <a:p>
            <a:r>
              <a:rPr lang="en-US" sz="3200" b="1" dirty="0"/>
              <a:t>That would be the IGCSE level we will be working towards during the 3 years course. </a:t>
            </a:r>
          </a:p>
          <a:p>
            <a:r>
              <a:rPr lang="en-US" sz="3200" b="1" dirty="0"/>
              <a:t>So, take it easy, one step at a time…</a:t>
            </a:r>
          </a:p>
          <a:p>
            <a:r>
              <a:rPr lang="en-US" sz="3200" b="1" dirty="0"/>
              <a:t>And give it a try! </a:t>
            </a:r>
            <a:r>
              <a:rPr lang="en-US" sz="3200" b="1" dirty="0" err="1"/>
              <a:t>Übung</a:t>
            </a:r>
            <a:r>
              <a:rPr lang="en-US" sz="3200" b="1" dirty="0"/>
              <a:t> </a:t>
            </a:r>
            <a:r>
              <a:rPr lang="en-US" sz="3200" b="1" dirty="0" err="1"/>
              <a:t>macht</a:t>
            </a:r>
            <a:r>
              <a:rPr lang="en-US" sz="3200" b="1" dirty="0"/>
              <a:t> den Meister </a:t>
            </a:r>
            <a:r>
              <a:rPr lang="en-US" sz="3200" b="1" dirty="0">
                <a:sym typeface="Wingdings" pitchFamily="2" charset="2"/>
              </a:rPr>
              <a:t>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37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3E3C0-284F-4946-8CB7-BF3241CC8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Text&#10;&#10;Description automatically generated">
            <a:extLst>
              <a:ext uri="{FF2B5EF4-FFF2-40B4-BE49-F238E27FC236}">
                <a16:creationId xmlns:a16="http://schemas.microsoft.com/office/drawing/2014/main" id="{CD8B6499-A7AB-E145-807E-8450B17E6F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09" t="14034" r="4112" b="10746"/>
          <a:stretch/>
        </p:blipFill>
        <p:spPr>
          <a:xfrm>
            <a:off x="347272" y="0"/>
            <a:ext cx="11497456" cy="6894454"/>
          </a:xfrm>
        </p:spPr>
      </p:pic>
    </p:spTree>
    <p:extLst>
      <p:ext uri="{BB962C8B-B14F-4D97-AF65-F5344CB8AC3E}">
        <p14:creationId xmlns:p14="http://schemas.microsoft.com/office/powerpoint/2010/main" val="1435288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3E3C0-284F-4946-8CB7-BF3241CC8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909" y="3552317"/>
            <a:ext cx="4214949" cy="1450757"/>
          </a:xfrm>
        </p:spPr>
        <p:txBody>
          <a:bodyPr>
            <a:normAutofit fontScale="90000"/>
          </a:bodyPr>
          <a:lstStyle/>
          <a:p>
            <a:r>
              <a:rPr lang="en-US" dirty="0"/>
              <a:t>Topic: </a:t>
            </a:r>
            <a:r>
              <a:rPr lang="en-US" dirty="0" err="1"/>
              <a:t>gesundes</a:t>
            </a:r>
            <a:r>
              <a:rPr lang="en-US" dirty="0"/>
              <a:t> Essen</a:t>
            </a:r>
            <a:br>
              <a:rPr lang="en-US" dirty="0"/>
            </a:br>
            <a:r>
              <a:rPr lang="en-US" dirty="0"/>
              <a:t>Task: Poster </a:t>
            </a:r>
            <a:r>
              <a:rPr lang="en-US" dirty="0" err="1"/>
              <a:t>mit</a:t>
            </a:r>
            <a:r>
              <a:rPr lang="en-US" dirty="0"/>
              <a:t> Tipps</a:t>
            </a:r>
          </a:p>
        </p:txBody>
      </p: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70C7AA7B-A74D-A743-BD9B-99336019E6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168" t="6977" r="7995" b="6977"/>
          <a:stretch/>
        </p:blipFill>
        <p:spPr>
          <a:xfrm rot="5400000">
            <a:off x="5138136" y="223006"/>
            <a:ext cx="6896171" cy="6373817"/>
          </a:xfrm>
        </p:spPr>
      </p:pic>
    </p:spTree>
    <p:extLst>
      <p:ext uri="{BB962C8B-B14F-4D97-AF65-F5344CB8AC3E}">
        <p14:creationId xmlns:p14="http://schemas.microsoft.com/office/powerpoint/2010/main" val="976708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Bembo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 Ligh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371</Words>
  <Application>Microsoft Macintosh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 Nova Light</vt:lpstr>
      <vt:lpstr>Bembo</vt:lpstr>
      <vt:lpstr>Calibri</vt:lpstr>
      <vt:lpstr>RetrospectVTI</vt:lpstr>
      <vt:lpstr>Willkommen  zu IGCSE German</vt:lpstr>
      <vt:lpstr>Aims: why learning a language?</vt:lpstr>
      <vt:lpstr>Topic areas: what will I learn?</vt:lpstr>
      <vt:lpstr>Requirements : am I the right fit?</vt:lpstr>
      <vt:lpstr>Ressources: what will I use?</vt:lpstr>
      <vt:lpstr>Assessment at the end of  Y11:  what will be tested?</vt:lpstr>
      <vt:lpstr>Example : what does it look like?</vt:lpstr>
      <vt:lpstr>PowerPoint Presentation</vt:lpstr>
      <vt:lpstr>Topic: gesundes Essen Task: Poster mit Tipps</vt:lpstr>
      <vt:lpstr>Link to IB: and then?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  zu IGCSE German</dc:title>
  <dc:creator>Irina BRANNASCH</dc:creator>
  <cp:lastModifiedBy>Irina BRANNASCH</cp:lastModifiedBy>
  <cp:revision>8</cp:revision>
  <dcterms:created xsi:type="dcterms:W3CDTF">2020-08-18T03:01:17Z</dcterms:created>
  <dcterms:modified xsi:type="dcterms:W3CDTF">2021-01-11T08:17:51Z</dcterms:modified>
</cp:coreProperties>
</file>