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  <p:sldId id="258" r:id="rId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34"/>
    <p:restoredTop sz="96047"/>
  </p:normalViewPr>
  <p:slideViewPr>
    <p:cSldViewPr snapToGrid="0">
      <p:cViewPr varScale="1">
        <p:scale>
          <a:sx n="115" d="100"/>
          <a:sy n="115" d="100"/>
        </p:scale>
        <p:origin x="56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665555"/>
            <a:ext cx="12192000" cy="809575"/>
          </a:xfrm>
        </p:spPr>
        <p:txBody>
          <a:bodyPr/>
          <a:lstStyle>
            <a:lvl1pPr>
              <a:defRPr b="1" i="0">
                <a:solidFill>
                  <a:srgbClr val="8A2836"/>
                </a:solidFill>
                <a:latin typeface="Avenir Black" panose="02000503020000020003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5668077"/>
            <a:ext cx="8534400" cy="365126"/>
          </a:xfrm>
        </p:spPr>
        <p:txBody>
          <a:bodyPr/>
          <a:lstStyle>
            <a:lvl1pPr marL="0" indent="0" algn="ctr">
              <a:buNone/>
              <a:defRPr sz="2400" b="0" i="0">
                <a:solidFill>
                  <a:schemeClr val="tx1"/>
                </a:solidFill>
                <a:latin typeface="Avenir Medium" panose="02000503020000020003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36034"/>
            <a:ext cx="2844800" cy="365125"/>
          </a:xfrm>
        </p:spPr>
        <p:txBody>
          <a:bodyPr/>
          <a:lstStyle>
            <a:lvl1pPr>
              <a:defRPr b="0" i="0">
                <a:latin typeface="Avenir Light" panose="020B0402020203020204" pitchFamily="34" charset="77"/>
              </a:defRPr>
            </a:lvl1pPr>
          </a:lstStyle>
          <a:p>
            <a:fld id="{E447F9CC-2C73-2444-B931-6484DA83B8C7}" type="datetimeFigureOut">
              <a:rPr lang="en-US" smtClean="0"/>
              <a:t>1/13/24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36034"/>
            <a:ext cx="3860800" cy="365125"/>
          </a:xfrm>
        </p:spPr>
        <p:txBody>
          <a:bodyPr/>
          <a:lstStyle>
            <a:lvl1pPr>
              <a:defRPr b="0" i="0">
                <a:latin typeface="Avenir Light" panose="020B04020202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236034"/>
            <a:ext cx="2844800" cy="365125"/>
          </a:xfrm>
        </p:spPr>
        <p:txBody>
          <a:bodyPr/>
          <a:lstStyle>
            <a:lvl1pPr>
              <a:defRPr b="0" i="0">
                <a:latin typeface="Avenir Light" panose="020B0402020203020204" pitchFamily="34" charset="77"/>
              </a:defRPr>
            </a:lvl1pPr>
          </a:lstStyle>
          <a:p>
            <a:fld id="{BED0571F-F1FA-AF47-8B70-5CAEC9CC2C5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7ADDC21-2A56-8140-BF26-2D97966775CB}"/>
              </a:ext>
            </a:extLst>
          </p:cNvPr>
          <p:cNvSpPr/>
          <p:nvPr/>
        </p:nvSpPr>
        <p:spPr>
          <a:xfrm>
            <a:off x="0" y="6721476"/>
            <a:ext cx="12192000" cy="136525"/>
          </a:xfrm>
          <a:prstGeom prst="rect">
            <a:avLst/>
          </a:prstGeom>
          <a:solidFill>
            <a:srgbClr val="8A283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pic>
        <p:nvPicPr>
          <p:cNvPr id="1028" name="Picture 4" descr="Dulwich College Singapore - Education centre in Singapore | Kinderful.com">
            <a:extLst>
              <a:ext uri="{FF2B5EF4-FFF2-40B4-BE49-F238E27FC236}">
                <a16:creationId xmlns:a16="http://schemas.microsoft.com/office/drawing/2014/main" id="{060BC255-932E-2942-B029-E1AC88A379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0126" y="719818"/>
            <a:ext cx="2951748" cy="2552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B4490E6-7B47-4C45-98EC-29AB3ED12B6C}"/>
              </a:ext>
            </a:extLst>
          </p:cNvPr>
          <p:cNvSpPr txBox="1"/>
          <p:nvPr/>
        </p:nvSpPr>
        <p:spPr>
          <a:xfrm>
            <a:off x="4026427" y="3250453"/>
            <a:ext cx="413914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b="1" i="0">
                <a:latin typeface="Avenir Black" panose="02000503020000020003" pitchFamily="2" charset="0"/>
              </a:rPr>
              <a:t>DULWICH COLLEGE</a:t>
            </a:r>
          </a:p>
          <a:p>
            <a:pPr algn="ctr"/>
            <a:r>
              <a:rPr lang="en-GB" sz="1800" spc="300">
                <a:latin typeface="Avenir Book" panose="02000503020000020003" pitchFamily="2" charset="0"/>
              </a:rPr>
              <a:t>|SINGAPORE|</a:t>
            </a:r>
          </a:p>
        </p:txBody>
      </p:sp>
    </p:spTree>
    <p:extLst>
      <p:ext uri="{BB962C8B-B14F-4D97-AF65-F5344CB8AC3E}">
        <p14:creationId xmlns:p14="http://schemas.microsoft.com/office/powerpoint/2010/main" val="285196793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 (H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" y="4572722"/>
            <a:ext cx="7863116" cy="892552"/>
          </a:xfrm>
        </p:spPr>
        <p:txBody>
          <a:bodyPr/>
          <a:lstStyle>
            <a:lvl1pPr>
              <a:defRPr b="1" i="0">
                <a:solidFill>
                  <a:srgbClr val="8A2836"/>
                </a:solidFill>
                <a:latin typeface="Avenir Black" panose="02000503020000020003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778564"/>
            <a:ext cx="7844589" cy="365126"/>
          </a:xfrm>
        </p:spPr>
        <p:txBody>
          <a:bodyPr/>
          <a:lstStyle>
            <a:lvl1pPr marL="0" indent="0" algn="ctr">
              <a:buNone/>
              <a:defRPr sz="2400" b="0" i="0">
                <a:solidFill>
                  <a:schemeClr val="tx1"/>
                </a:solidFill>
                <a:latin typeface="Avenir Medium" panose="02000503020000020003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7ADDC21-2A56-8140-BF26-2D97966775CB}"/>
              </a:ext>
            </a:extLst>
          </p:cNvPr>
          <p:cNvSpPr/>
          <p:nvPr/>
        </p:nvSpPr>
        <p:spPr>
          <a:xfrm>
            <a:off x="0" y="6721476"/>
            <a:ext cx="12192000" cy="136525"/>
          </a:xfrm>
          <a:prstGeom prst="rect">
            <a:avLst/>
          </a:prstGeom>
          <a:solidFill>
            <a:srgbClr val="8A283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pic>
        <p:nvPicPr>
          <p:cNvPr id="1028" name="Picture 4" descr="Dulwich College Singapore - Education centre in Singapore | Kinderful.com">
            <a:extLst>
              <a:ext uri="{FF2B5EF4-FFF2-40B4-BE49-F238E27FC236}">
                <a16:creationId xmlns:a16="http://schemas.microsoft.com/office/drawing/2014/main" id="{060BC255-932E-2942-B029-E1AC88A379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6421" y="487137"/>
            <a:ext cx="2951748" cy="2552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B4490E6-7B47-4C45-98EC-29AB3ED12B6C}"/>
              </a:ext>
            </a:extLst>
          </p:cNvPr>
          <p:cNvSpPr txBox="1"/>
          <p:nvPr/>
        </p:nvSpPr>
        <p:spPr>
          <a:xfrm>
            <a:off x="1852722" y="3017773"/>
            <a:ext cx="413914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b="1" i="0">
                <a:latin typeface="Avenir Black" panose="02000503020000020003" pitchFamily="2" charset="0"/>
              </a:rPr>
              <a:t>DULWICH COLLEGE</a:t>
            </a:r>
          </a:p>
          <a:p>
            <a:pPr algn="ctr"/>
            <a:r>
              <a:rPr lang="en-GB" sz="1800" spc="300">
                <a:latin typeface="Avenir Book" panose="02000503020000020003" pitchFamily="2" charset="0"/>
              </a:rPr>
              <a:t>|SINGAPORE|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7DB602C-DDFE-3540-AF9B-6D2B9B43FBA2}"/>
              </a:ext>
            </a:extLst>
          </p:cNvPr>
          <p:cNvSpPr/>
          <p:nvPr/>
        </p:nvSpPr>
        <p:spPr>
          <a:xfrm>
            <a:off x="7844589" y="1"/>
            <a:ext cx="4347411" cy="6721475"/>
          </a:xfrm>
          <a:prstGeom prst="rect">
            <a:avLst/>
          </a:prstGeom>
          <a:solidFill>
            <a:srgbClr val="8A283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EBD01122-4FB3-3346-9101-7E5306EC1E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5495" y="554094"/>
            <a:ext cx="4165600" cy="3652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Flat design Book Computer Icons, booking PNG | PNGWave">
            <a:extLst>
              <a:ext uri="{FF2B5EF4-FFF2-40B4-BE49-F238E27FC236}">
                <a16:creationId xmlns:a16="http://schemas.microsoft.com/office/drawing/2014/main" id="{7DFD86CC-0147-6241-B998-BC2129F155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320464" y="433778"/>
            <a:ext cx="1235389" cy="929555"/>
          </a:xfrm>
          <a:prstGeom prst="ellipse">
            <a:avLst/>
          </a:prstGeom>
          <a:noFill/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EC5879D7-52F8-C843-AAF6-BBCE361E9E2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903367" y="1440407"/>
            <a:ext cx="2358191" cy="244015"/>
          </a:xfrm>
        </p:spPr>
        <p:txBody>
          <a:bodyPr/>
          <a:lstStyle>
            <a:lvl1pPr marL="54900" indent="-90900">
              <a:buNone/>
              <a:defRPr sz="1200" b="1">
                <a:latin typeface="Avenir Book" panose="02000503020000020003" pitchFamily="2" charset="0"/>
              </a:defRPr>
            </a:lvl1pPr>
            <a:lvl2pPr>
              <a:defRPr sz="1100">
                <a:latin typeface="Avenir Book" panose="02000503020000020003" pitchFamily="2" charset="0"/>
              </a:defRPr>
            </a:lvl2pPr>
            <a:lvl3pPr>
              <a:defRPr sz="1050">
                <a:latin typeface="Avenir Book" panose="02000503020000020003" pitchFamily="2" charset="0"/>
              </a:defRPr>
            </a:lvl3pPr>
            <a:lvl4pPr>
              <a:defRPr sz="1000">
                <a:latin typeface="Avenir Book" panose="02000503020000020003" pitchFamily="2" charset="0"/>
              </a:defRPr>
            </a:lvl4pPr>
            <a:lvl5pPr>
              <a:defRPr sz="1000">
                <a:latin typeface="Avenir Book" panose="02000503020000020003" pitchFamily="2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0C491F01-7719-E54A-978E-4D2159B0CEE3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8903367" y="1637316"/>
            <a:ext cx="2358191" cy="244015"/>
          </a:xfrm>
        </p:spPr>
        <p:txBody>
          <a:bodyPr/>
          <a:lstStyle>
            <a:lvl1pPr marL="54900" indent="-90900">
              <a:buNone/>
              <a:defRPr sz="1200" b="0">
                <a:solidFill>
                  <a:srgbClr val="F7B242"/>
                </a:solidFill>
                <a:latin typeface="Avenir Book" panose="02000503020000020003" pitchFamily="2" charset="0"/>
              </a:defRPr>
            </a:lvl1pPr>
            <a:lvl2pPr>
              <a:defRPr sz="1100">
                <a:latin typeface="Avenir Book" panose="02000503020000020003" pitchFamily="2" charset="0"/>
              </a:defRPr>
            </a:lvl2pPr>
            <a:lvl3pPr>
              <a:defRPr sz="1050">
                <a:latin typeface="Avenir Book" panose="02000503020000020003" pitchFamily="2" charset="0"/>
              </a:defRPr>
            </a:lvl3pPr>
            <a:lvl4pPr>
              <a:defRPr sz="1000">
                <a:latin typeface="Avenir Book" panose="02000503020000020003" pitchFamily="2" charset="0"/>
              </a:defRPr>
            </a:lvl4pPr>
            <a:lvl5pPr>
              <a:defRPr sz="1000">
                <a:latin typeface="Avenir Book" panose="02000503020000020003" pitchFamily="2" charset="0"/>
              </a:defRPr>
            </a:lvl5pPr>
          </a:lstStyle>
          <a:p>
            <a:pPr lvl="0"/>
            <a:r>
              <a:rPr lang="en-US"/>
              <a:t>Description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246CBC61-94A7-1845-8744-59A7E5B8F3F7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8903367" y="1825578"/>
            <a:ext cx="2358191" cy="244015"/>
          </a:xfrm>
        </p:spPr>
        <p:txBody>
          <a:bodyPr/>
          <a:lstStyle>
            <a:lvl1pPr marL="54900" indent="-90900">
              <a:buNone/>
              <a:defRPr sz="1200" b="1">
                <a:solidFill>
                  <a:srgbClr val="00B0F0"/>
                </a:solidFill>
                <a:latin typeface="Avenir Book" panose="02000503020000020003" pitchFamily="2" charset="0"/>
              </a:defRPr>
            </a:lvl1pPr>
            <a:lvl2pPr>
              <a:defRPr sz="1100">
                <a:latin typeface="Avenir Book" panose="02000503020000020003" pitchFamily="2" charset="0"/>
              </a:defRPr>
            </a:lvl2pPr>
            <a:lvl3pPr>
              <a:defRPr sz="1050">
                <a:latin typeface="Avenir Book" panose="02000503020000020003" pitchFamily="2" charset="0"/>
              </a:defRPr>
            </a:lvl3pPr>
            <a:lvl4pPr>
              <a:defRPr sz="1000">
                <a:latin typeface="Avenir Book" panose="02000503020000020003" pitchFamily="2" charset="0"/>
              </a:defRPr>
            </a:lvl4pPr>
            <a:lvl5pPr>
              <a:defRPr sz="1000">
                <a:latin typeface="Avenir Book" panose="02000503020000020003" pitchFamily="2" charset="0"/>
              </a:defRPr>
            </a:lvl5pPr>
          </a:lstStyle>
          <a:p>
            <a:pPr lvl="0"/>
            <a:r>
              <a:rPr lang="en-US"/>
              <a:t>DUE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2457A7E4-0571-2E46-AFF5-4319BA7B1AF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8903367" y="2004086"/>
            <a:ext cx="2358191" cy="244015"/>
          </a:xfrm>
        </p:spPr>
        <p:txBody>
          <a:bodyPr/>
          <a:lstStyle>
            <a:lvl1pPr marL="54900" indent="-90900">
              <a:buNone/>
              <a:defRPr sz="1200" b="1">
                <a:solidFill>
                  <a:srgbClr val="FF0000"/>
                </a:solidFill>
                <a:latin typeface="Avenir Book" panose="02000503020000020003" pitchFamily="2" charset="0"/>
              </a:defRPr>
            </a:lvl1pPr>
            <a:lvl2pPr>
              <a:defRPr sz="1100">
                <a:latin typeface="Avenir Book" panose="02000503020000020003" pitchFamily="2" charset="0"/>
              </a:defRPr>
            </a:lvl2pPr>
            <a:lvl3pPr>
              <a:defRPr sz="1050">
                <a:latin typeface="Avenir Book" panose="02000503020000020003" pitchFamily="2" charset="0"/>
              </a:defRPr>
            </a:lvl3pPr>
            <a:lvl4pPr>
              <a:defRPr sz="1000">
                <a:latin typeface="Avenir Book" panose="02000503020000020003" pitchFamily="2" charset="0"/>
              </a:defRPr>
            </a:lvl4pPr>
            <a:lvl5pPr>
              <a:defRPr sz="1000">
                <a:latin typeface="Avenir Book" panose="02000503020000020003" pitchFamily="2" charset="0"/>
              </a:defRPr>
            </a:lvl5pPr>
          </a:lstStyle>
          <a:p>
            <a:pPr lvl="0"/>
            <a:r>
              <a:rPr lang="en-US"/>
              <a:t>OVERDUE</a:t>
            </a:r>
          </a:p>
        </p:txBody>
      </p:sp>
    </p:spTree>
    <p:extLst>
      <p:ext uri="{BB962C8B-B14F-4D97-AF65-F5344CB8AC3E}">
        <p14:creationId xmlns:p14="http://schemas.microsoft.com/office/powerpoint/2010/main" val="1091015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2791" y="136710"/>
            <a:ext cx="5715000" cy="7524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597880"/>
            <a:ext cx="10379243" cy="960438"/>
          </a:xfrm>
        </p:spPr>
        <p:txBody>
          <a:bodyPr/>
          <a:lstStyle>
            <a:lvl1pPr>
              <a:defRPr sz="4000" b="1" i="0">
                <a:solidFill>
                  <a:srgbClr val="8A2836"/>
                </a:solidFill>
                <a:latin typeface="Avenir Black" panose="02000503020000020003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8635"/>
            <a:ext cx="10972800" cy="4447528"/>
          </a:xfrm>
        </p:spPr>
        <p:txBody>
          <a:bodyPr/>
          <a:lstStyle>
            <a:lvl1pPr>
              <a:defRPr sz="2800">
                <a:latin typeface="Avenir Book" panose="02000503020000020003" pitchFamily="2" charset="0"/>
              </a:defRPr>
            </a:lvl1pPr>
            <a:lvl2pPr>
              <a:defRPr sz="2400">
                <a:latin typeface="Avenir Book" panose="02000503020000020003" pitchFamily="2" charset="0"/>
              </a:defRPr>
            </a:lvl2pPr>
            <a:lvl3pPr>
              <a:defRPr sz="2000">
                <a:latin typeface="Avenir Book" panose="02000503020000020003" pitchFamily="2" charset="0"/>
              </a:defRPr>
            </a:lvl3pPr>
            <a:lvl4pPr>
              <a:defRPr sz="1800">
                <a:latin typeface="Avenir Book" panose="02000503020000020003" pitchFamily="2" charset="0"/>
              </a:defRPr>
            </a:lvl4pPr>
            <a:lvl5pPr>
              <a:defRPr sz="1800">
                <a:latin typeface="Avenir Book" panose="02000503020000020003" pitchFamily="2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1AC8342-B01C-924C-A817-8F68328944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36034"/>
            <a:ext cx="2844800" cy="365125"/>
          </a:xfrm>
        </p:spPr>
        <p:txBody>
          <a:bodyPr/>
          <a:lstStyle>
            <a:lvl1pPr>
              <a:defRPr b="0" i="0">
                <a:latin typeface="Avenir Light" panose="020B0402020203020204" pitchFamily="34" charset="77"/>
              </a:defRPr>
            </a:lvl1pPr>
          </a:lstStyle>
          <a:p>
            <a:fld id="{E447F9CC-2C73-2444-B931-6484DA83B8C7}" type="datetimeFigureOut">
              <a:rPr lang="en-US" smtClean="0"/>
              <a:t>1/13/24</a:t>
            </a:fld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EAA0055-50FE-6748-89C2-6D45F278C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36034"/>
            <a:ext cx="3860800" cy="365125"/>
          </a:xfrm>
        </p:spPr>
        <p:txBody>
          <a:bodyPr/>
          <a:lstStyle>
            <a:lvl1pPr>
              <a:defRPr b="0" i="0">
                <a:latin typeface="Avenir Light" panose="020B04020202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4B4475A2-E735-614D-B282-CE3B3CD88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36034"/>
            <a:ext cx="2844800" cy="365125"/>
          </a:xfrm>
        </p:spPr>
        <p:txBody>
          <a:bodyPr/>
          <a:lstStyle>
            <a:lvl1pPr>
              <a:defRPr b="0" i="0">
                <a:latin typeface="Avenir Light" panose="020B0402020203020204" pitchFamily="34" charset="77"/>
              </a:defRPr>
            </a:lvl1pPr>
          </a:lstStyle>
          <a:p>
            <a:fld id="{BED0571F-F1FA-AF47-8B70-5CAEC9CC2C5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A3BBD7-83EC-A743-B175-53AE439FF2C9}"/>
              </a:ext>
            </a:extLst>
          </p:cNvPr>
          <p:cNvSpPr/>
          <p:nvPr/>
        </p:nvSpPr>
        <p:spPr>
          <a:xfrm>
            <a:off x="0" y="6721476"/>
            <a:ext cx="12192000" cy="136525"/>
          </a:xfrm>
          <a:prstGeom prst="rect">
            <a:avLst/>
          </a:prstGeom>
          <a:solidFill>
            <a:srgbClr val="8A283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4277412663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6BA767C-0923-D848-B3ED-43A3B0C547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2791" y="136710"/>
            <a:ext cx="5715000" cy="7524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75341"/>
            <a:ext cx="10363200" cy="984501"/>
          </a:xfrm>
        </p:spPr>
        <p:txBody>
          <a:bodyPr/>
          <a:lstStyle>
            <a:lvl1pPr>
              <a:defRPr sz="4000" b="1" i="0">
                <a:solidFill>
                  <a:srgbClr val="8A2836"/>
                </a:solidFill>
                <a:latin typeface="Avenir Black" panose="02000503020000020003" pitchFamily="2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400">
                <a:latin typeface="Avenir Book" panose="02000503020000020003" pitchFamily="2" charset="0"/>
              </a:defRPr>
            </a:lvl1pPr>
            <a:lvl2pPr>
              <a:defRPr sz="2000">
                <a:latin typeface="Avenir Book" panose="02000503020000020003" pitchFamily="2" charset="0"/>
              </a:defRPr>
            </a:lvl2pPr>
            <a:lvl3pPr>
              <a:defRPr sz="1800">
                <a:latin typeface="Avenir Book" panose="02000503020000020003" pitchFamily="2" charset="0"/>
              </a:defRPr>
            </a:lvl3pPr>
            <a:lvl4pPr>
              <a:defRPr sz="1600">
                <a:latin typeface="Avenir Book" panose="02000503020000020003" pitchFamily="2" charset="0"/>
              </a:defRPr>
            </a:lvl4pPr>
            <a:lvl5pPr>
              <a:defRPr sz="1600">
                <a:latin typeface="Avenir Book" panose="02000503020000020003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>
                <a:latin typeface="Avenir Book" panose="02000503020000020003" pitchFamily="2" charset="0"/>
              </a:defRPr>
            </a:lvl1pPr>
            <a:lvl2pPr>
              <a:defRPr sz="2400">
                <a:latin typeface="Avenir Book" panose="02000503020000020003" pitchFamily="2" charset="0"/>
              </a:defRPr>
            </a:lvl2pPr>
            <a:lvl3pPr>
              <a:defRPr sz="2000">
                <a:latin typeface="Avenir Book" panose="02000503020000020003" pitchFamily="2" charset="0"/>
              </a:defRPr>
            </a:lvl3pPr>
            <a:lvl4pPr>
              <a:defRPr sz="1800">
                <a:latin typeface="Avenir Book" panose="02000503020000020003" pitchFamily="2" charset="0"/>
              </a:defRPr>
            </a:lvl4pPr>
            <a:lvl5pPr>
              <a:defRPr sz="1800">
                <a:latin typeface="Avenir Book" panose="02000503020000020003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F6B499F-109D-114F-86FE-5A2DD1A0C2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36034"/>
            <a:ext cx="2844800" cy="365125"/>
          </a:xfrm>
        </p:spPr>
        <p:txBody>
          <a:bodyPr/>
          <a:lstStyle>
            <a:lvl1pPr>
              <a:defRPr b="0" i="0">
                <a:latin typeface="Avenir Light" panose="020B0402020203020204" pitchFamily="34" charset="77"/>
              </a:defRPr>
            </a:lvl1pPr>
          </a:lstStyle>
          <a:p>
            <a:fld id="{E447F9CC-2C73-2444-B931-6484DA83B8C7}" type="datetimeFigureOut">
              <a:rPr lang="en-US" smtClean="0"/>
              <a:t>1/13/24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7394260A-0FB6-674C-AD22-907FA4CB2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36034"/>
            <a:ext cx="3860800" cy="365125"/>
          </a:xfrm>
        </p:spPr>
        <p:txBody>
          <a:bodyPr/>
          <a:lstStyle>
            <a:lvl1pPr>
              <a:defRPr b="0" i="0">
                <a:latin typeface="Avenir Light" panose="020B04020202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8534F51F-D988-8741-8181-B9F6F032D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36034"/>
            <a:ext cx="2844800" cy="365125"/>
          </a:xfrm>
        </p:spPr>
        <p:txBody>
          <a:bodyPr/>
          <a:lstStyle>
            <a:lvl1pPr>
              <a:defRPr b="0" i="0">
                <a:latin typeface="Avenir Light" panose="020B0402020203020204" pitchFamily="34" charset="77"/>
              </a:defRPr>
            </a:lvl1pPr>
          </a:lstStyle>
          <a:p>
            <a:fld id="{BED0571F-F1FA-AF47-8B70-5CAEC9CC2C5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F827708-73E0-B048-852B-5FE0ADA0862B}"/>
              </a:ext>
            </a:extLst>
          </p:cNvPr>
          <p:cNvSpPr/>
          <p:nvPr/>
        </p:nvSpPr>
        <p:spPr>
          <a:xfrm>
            <a:off x="0" y="6721476"/>
            <a:ext cx="12192000" cy="136525"/>
          </a:xfrm>
          <a:prstGeom prst="rect">
            <a:avLst/>
          </a:prstGeom>
          <a:solidFill>
            <a:srgbClr val="8A283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649822657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2A42EA7F-29F0-4542-BF35-29865F15CF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2791" y="136710"/>
            <a:ext cx="5715000" cy="7524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1278"/>
            <a:ext cx="10379243" cy="1008564"/>
          </a:xfrm>
        </p:spPr>
        <p:txBody>
          <a:bodyPr/>
          <a:lstStyle>
            <a:lvl1pPr>
              <a:defRPr sz="4000" b="1" i="0">
                <a:solidFill>
                  <a:srgbClr val="8A2836"/>
                </a:solidFill>
                <a:latin typeface="Avenir Black" panose="02000503020000020003" pitchFamily="2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ctr"/>
          <a:lstStyle>
            <a:lvl1pPr marL="0" indent="0" algn="ctr">
              <a:buNone/>
              <a:defRPr sz="2400" b="1" i="1">
                <a:latin typeface="Avenir Heavy Oblique" panose="02000503020000020003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Avenir Book" panose="02000503020000020003" pitchFamily="2" charset="0"/>
              </a:defRPr>
            </a:lvl1pPr>
            <a:lvl2pPr>
              <a:defRPr sz="2000">
                <a:latin typeface="Avenir Book" panose="02000503020000020003" pitchFamily="2" charset="0"/>
              </a:defRPr>
            </a:lvl2pPr>
            <a:lvl3pPr>
              <a:defRPr sz="1800">
                <a:latin typeface="Avenir Book" panose="02000503020000020003" pitchFamily="2" charset="0"/>
              </a:defRPr>
            </a:lvl3pPr>
            <a:lvl4pPr>
              <a:defRPr sz="1600">
                <a:latin typeface="Avenir Book" panose="02000503020000020003" pitchFamily="2" charset="0"/>
              </a:defRPr>
            </a:lvl4pPr>
            <a:lvl5pPr>
              <a:defRPr sz="1600">
                <a:latin typeface="Avenir Book" panose="02000503020000020003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ctr"/>
          <a:lstStyle>
            <a:lvl1pPr marL="0" indent="0" algn="ctr">
              <a:buNone/>
              <a:defRPr sz="2400" b="1" i="1">
                <a:latin typeface="Avenir Heavy Oblique" panose="02000503020000020003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>
                <a:latin typeface="Avenir Book" panose="02000503020000020003" pitchFamily="2" charset="0"/>
              </a:defRPr>
            </a:lvl1pPr>
            <a:lvl2pPr>
              <a:defRPr sz="2000">
                <a:latin typeface="Avenir Book" panose="02000503020000020003" pitchFamily="2" charset="0"/>
              </a:defRPr>
            </a:lvl2pPr>
            <a:lvl3pPr>
              <a:defRPr sz="1800">
                <a:latin typeface="Avenir Book" panose="02000503020000020003" pitchFamily="2" charset="0"/>
              </a:defRPr>
            </a:lvl3pPr>
            <a:lvl4pPr>
              <a:defRPr sz="1600">
                <a:latin typeface="Avenir Book" panose="02000503020000020003" pitchFamily="2" charset="0"/>
              </a:defRPr>
            </a:lvl4pPr>
            <a:lvl5pPr>
              <a:defRPr sz="1600">
                <a:latin typeface="Avenir Book" panose="02000503020000020003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0A623CC1-0004-0D4E-A30C-3EA97FC3183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36034"/>
            <a:ext cx="2844800" cy="365125"/>
          </a:xfrm>
        </p:spPr>
        <p:txBody>
          <a:bodyPr/>
          <a:lstStyle>
            <a:lvl1pPr>
              <a:defRPr b="0" i="0">
                <a:latin typeface="Avenir Light" panose="020B0402020203020204" pitchFamily="34" charset="77"/>
              </a:defRPr>
            </a:lvl1pPr>
          </a:lstStyle>
          <a:p>
            <a:fld id="{E447F9CC-2C73-2444-B931-6484DA83B8C7}" type="datetimeFigureOut">
              <a:rPr lang="en-US" smtClean="0"/>
              <a:t>1/13/24</a:t>
            </a:fld>
            <a:endParaRPr lang="en-US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BFE767D0-C3FD-E840-806F-DF4675C9C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36034"/>
            <a:ext cx="3860800" cy="365125"/>
          </a:xfrm>
        </p:spPr>
        <p:txBody>
          <a:bodyPr/>
          <a:lstStyle>
            <a:lvl1pPr>
              <a:defRPr b="0" i="0">
                <a:latin typeface="Avenir Light" panose="020B04020202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61A35B07-8B59-CB4B-8DCF-009D4A7B0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36034"/>
            <a:ext cx="2844800" cy="365125"/>
          </a:xfrm>
        </p:spPr>
        <p:txBody>
          <a:bodyPr/>
          <a:lstStyle>
            <a:lvl1pPr>
              <a:defRPr b="0" i="0">
                <a:latin typeface="Avenir Light" panose="020B0402020203020204" pitchFamily="34" charset="77"/>
              </a:defRPr>
            </a:lvl1pPr>
          </a:lstStyle>
          <a:p>
            <a:fld id="{BED0571F-F1FA-AF47-8B70-5CAEC9CC2C5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C2A588-49FC-424D-8FE9-5C57F6A9B866}"/>
              </a:ext>
            </a:extLst>
          </p:cNvPr>
          <p:cNvSpPr/>
          <p:nvPr/>
        </p:nvSpPr>
        <p:spPr>
          <a:xfrm>
            <a:off x="0" y="6721476"/>
            <a:ext cx="12192000" cy="136525"/>
          </a:xfrm>
          <a:prstGeom prst="rect">
            <a:avLst/>
          </a:prstGeom>
          <a:solidFill>
            <a:srgbClr val="8A283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477328976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20DF22E3-4FF4-0246-8644-23099EAA00F6}"/>
              </a:ext>
            </a:extLst>
          </p:cNvPr>
          <p:cNvSpPr/>
          <p:nvPr/>
        </p:nvSpPr>
        <p:spPr>
          <a:xfrm>
            <a:off x="0" y="0"/>
            <a:ext cx="5842003" cy="6745574"/>
          </a:xfrm>
          <a:prstGeom prst="rect">
            <a:avLst/>
          </a:prstGeom>
          <a:solidFill>
            <a:srgbClr val="8A283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A42EA7F-29F0-4542-BF35-29865F15CF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2791" y="136710"/>
            <a:ext cx="5715000" cy="7524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6518" y="519203"/>
            <a:ext cx="4920012" cy="926571"/>
          </a:xfrm>
        </p:spPr>
        <p:txBody>
          <a:bodyPr/>
          <a:lstStyle>
            <a:lvl1pPr>
              <a:defRPr sz="4400" b="1" i="0">
                <a:solidFill>
                  <a:srgbClr val="8A2836"/>
                </a:solidFill>
                <a:latin typeface="Avenir Black" panose="02000503020000020003" pitchFamily="2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ctr"/>
          <a:lstStyle>
            <a:lvl1pPr marL="0" indent="0" algn="ctr">
              <a:buNone/>
              <a:defRPr sz="2400" b="1" i="1">
                <a:latin typeface="Avenir Heavy Oblique" panose="02000503020000020003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>
                <a:latin typeface="Avenir Book" panose="02000503020000020003" pitchFamily="2" charset="0"/>
              </a:defRPr>
            </a:lvl1pPr>
            <a:lvl2pPr>
              <a:defRPr sz="2000">
                <a:latin typeface="Avenir Book" panose="02000503020000020003" pitchFamily="2" charset="0"/>
              </a:defRPr>
            </a:lvl2pPr>
            <a:lvl3pPr>
              <a:defRPr sz="1800">
                <a:latin typeface="Avenir Book" panose="02000503020000020003" pitchFamily="2" charset="0"/>
              </a:defRPr>
            </a:lvl3pPr>
            <a:lvl4pPr>
              <a:defRPr sz="1600">
                <a:latin typeface="Avenir Book" panose="02000503020000020003" pitchFamily="2" charset="0"/>
              </a:defRPr>
            </a:lvl4pPr>
            <a:lvl5pPr>
              <a:defRPr sz="1600">
                <a:latin typeface="Avenir Book" panose="02000503020000020003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0A623CC1-0004-0D4E-A30C-3EA97FC3183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62791" y="6236033"/>
            <a:ext cx="1982140" cy="365125"/>
          </a:xfrm>
        </p:spPr>
        <p:txBody>
          <a:bodyPr/>
          <a:lstStyle>
            <a:lvl1pPr>
              <a:defRPr b="0" i="0">
                <a:latin typeface="Avenir Light" panose="020B0402020203020204" pitchFamily="34" charset="77"/>
              </a:defRPr>
            </a:lvl1pPr>
          </a:lstStyle>
          <a:p>
            <a:fld id="{E447F9CC-2C73-2444-B931-6484DA83B8C7}" type="datetimeFigureOut">
              <a:rPr lang="en-US" smtClean="0"/>
              <a:t>1/13/24</a:t>
            </a:fld>
            <a:endParaRPr lang="en-US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BFE767D0-C3FD-E840-806F-DF4675C9C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246531" y="6236033"/>
            <a:ext cx="2286003" cy="365125"/>
          </a:xfrm>
        </p:spPr>
        <p:txBody>
          <a:bodyPr/>
          <a:lstStyle>
            <a:lvl1pPr>
              <a:defRPr b="0" i="0">
                <a:latin typeface="Avenir Light" panose="020B04020202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61A35B07-8B59-CB4B-8DCF-009D4A7B0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34133" y="6236034"/>
            <a:ext cx="948267" cy="365125"/>
          </a:xfrm>
        </p:spPr>
        <p:txBody>
          <a:bodyPr/>
          <a:lstStyle>
            <a:lvl1pPr>
              <a:defRPr b="0" i="0">
                <a:latin typeface="Avenir Light" panose="020B0402020203020204" pitchFamily="34" charset="77"/>
              </a:defRPr>
            </a:lvl1pPr>
          </a:lstStyle>
          <a:p>
            <a:fld id="{BED0571F-F1FA-AF47-8B70-5CAEC9CC2C5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C2A588-49FC-424D-8FE9-5C57F6A9B866}"/>
              </a:ext>
            </a:extLst>
          </p:cNvPr>
          <p:cNvSpPr/>
          <p:nvPr/>
        </p:nvSpPr>
        <p:spPr>
          <a:xfrm>
            <a:off x="0" y="6721476"/>
            <a:ext cx="12192000" cy="136525"/>
          </a:xfrm>
          <a:prstGeom prst="rect">
            <a:avLst/>
          </a:prstGeom>
          <a:solidFill>
            <a:srgbClr val="8A283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223832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yimath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09BCEC3-3180-884D-BAB2-E911D97A4DEB}"/>
              </a:ext>
            </a:extLst>
          </p:cNvPr>
          <p:cNvSpPr/>
          <p:nvPr/>
        </p:nvSpPr>
        <p:spPr>
          <a:xfrm>
            <a:off x="0" y="6721476"/>
            <a:ext cx="12192000" cy="136525"/>
          </a:xfrm>
          <a:prstGeom prst="rect">
            <a:avLst/>
          </a:prstGeom>
          <a:solidFill>
            <a:srgbClr val="8A283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41A0A8B-357E-4349-87A6-4EB330531683}"/>
              </a:ext>
            </a:extLst>
          </p:cNvPr>
          <p:cNvSpPr/>
          <p:nvPr/>
        </p:nvSpPr>
        <p:spPr>
          <a:xfrm>
            <a:off x="4688" y="-33998"/>
            <a:ext cx="12187311" cy="6739597"/>
          </a:xfrm>
          <a:prstGeom prst="rect">
            <a:avLst/>
          </a:prstGeom>
          <a:solidFill>
            <a:srgbClr val="98CAE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316661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47F89F6-75FE-FE4F-B683-DC57268CA5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2791" y="136710"/>
            <a:ext cx="5715000" cy="7524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75341"/>
            <a:ext cx="10363200" cy="984501"/>
          </a:xfrm>
        </p:spPr>
        <p:txBody>
          <a:bodyPr/>
          <a:lstStyle>
            <a:lvl1pPr>
              <a:defRPr sz="4000" b="1" i="0">
                <a:solidFill>
                  <a:srgbClr val="8A2836"/>
                </a:solidFill>
                <a:latin typeface="Avenir Black" panose="02000503020000020003" pitchFamily="2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FDE709D-972D-5C4B-BB9D-889FF24C05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36034"/>
            <a:ext cx="2844800" cy="365125"/>
          </a:xfrm>
        </p:spPr>
        <p:txBody>
          <a:bodyPr/>
          <a:lstStyle>
            <a:lvl1pPr>
              <a:defRPr b="0" i="0">
                <a:latin typeface="Avenir Light" panose="020B0402020203020204" pitchFamily="34" charset="77"/>
              </a:defRPr>
            </a:lvl1pPr>
          </a:lstStyle>
          <a:p>
            <a:fld id="{E447F9CC-2C73-2444-B931-6484DA83B8C7}" type="datetimeFigureOut">
              <a:rPr lang="en-US" smtClean="0"/>
              <a:t>1/13/24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FE8051B-229B-0F41-8B1D-9923D6E85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36034"/>
            <a:ext cx="3860800" cy="365125"/>
          </a:xfrm>
        </p:spPr>
        <p:txBody>
          <a:bodyPr/>
          <a:lstStyle>
            <a:lvl1pPr>
              <a:defRPr b="0" i="0">
                <a:latin typeface="Avenir Light" panose="020B04020202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A45D1EE-E3D6-5E41-ABD1-B65332BFB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36034"/>
            <a:ext cx="2844800" cy="365125"/>
          </a:xfrm>
        </p:spPr>
        <p:txBody>
          <a:bodyPr/>
          <a:lstStyle>
            <a:lvl1pPr>
              <a:defRPr b="0" i="0">
                <a:latin typeface="Avenir Light" panose="020B0402020203020204" pitchFamily="34" charset="77"/>
              </a:defRPr>
            </a:lvl1pPr>
          </a:lstStyle>
          <a:p>
            <a:fld id="{BED0571F-F1FA-AF47-8B70-5CAEC9CC2C5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9BCEC3-3180-884D-BAB2-E911D97A4DEB}"/>
              </a:ext>
            </a:extLst>
          </p:cNvPr>
          <p:cNvSpPr/>
          <p:nvPr/>
        </p:nvSpPr>
        <p:spPr>
          <a:xfrm>
            <a:off x="0" y="6721476"/>
            <a:ext cx="12192000" cy="136525"/>
          </a:xfrm>
          <a:prstGeom prst="rect">
            <a:avLst/>
          </a:prstGeom>
          <a:solidFill>
            <a:srgbClr val="8A283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701135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  <a:endParaRPr lang="en-US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E447F9CC-2C73-2444-B931-6484DA83B8C7}" type="datetimeFigureOut">
              <a:rPr lang="en-US" smtClean="0"/>
              <a:t>1/13/24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0"/>
                <a:cs typeface="ＭＳ Ｐゴシック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BED0571F-F1FA-AF47-8B70-5CAEC9CC2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211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ransition spd="med">
    <p:fade/>
  </p:transition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BE0BF-2D1D-520C-423F-0364BA7320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b="1" u="sng" dirty="0"/>
              <a:t>Mathematics: Year 9, 10 and 11 - Pathways</a:t>
            </a:r>
            <a:br>
              <a:rPr lang="en-US" sz="4400" b="1" u="sng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997EF5-953E-487B-3E0F-CDF13B7F59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084379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7E4E02EB-8AB7-948B-6BB2-B443613C1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21920" y="1253951"/>
            <a:ext cx="12313920" cy="960438"/>
          </a:xfrm>
        </p:spPr>
        <p:txBody>
          <a:bodyPr/>
          <a:lstStyle/>
          <a:p>
            <a:r>
              <a:rPr lang="en-US" sz="3200" dirty="0"/>
              <a:t>There are two IGCSEs. </a:t>
            </a:r>
            <a:br>
              <a:rPr lang="en-US" sz="3200" dirty="0"/>
            </a:br>
            <a:r>
              <a:rPr lang="en-US" sz="3200" dirty="0"/>
              <a:t>Our exam board is Cambridge (0607).</a:t>
            </a:r>
            <a:br>
              <a:rPr lang="en-US" sz="1600" dirty="0"/>
            </a:br>
            <a:br>
              <a:rPr lang="en-US" sz="1600" dirty="0"/>
            </a:br>
            <a:br>
              <a:rPr lang="en-US" sz="1600" dirty="0"/>
            </a:br>
            <a:endParaRPr lang="en-US" sz="320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0DDD86D-5C8C-B39A-6B56-0C37FF1B89E2}"/>
              </a:ext>
            </a:extLst>
          </p:cNvPr>
          <p:cNvSpPr txBox="1">
            <a:spLocks/>
          </p:cNvSpPr>
          <p:nvPr/>
        </p:nvSpPr>
        <p:spPr bwMode="auto">
          <a:xfrm>
            <a:off x="0" y="3731474"/>
            <a:ext cx="7863116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000" b="1" i="0" kern="1200">
                <a:solidFill>
                  <a:srgbClr val="8A2836"/>
                </a:solidFill>
                <a:latin typeface="Avenir Black" panose="02000503020000020003" pitchFamily="2" charset="0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endParaRPr lang="en-US" sz="1100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6D79E3B8-E8EA-22E8-E39D-E3EC9925DFC5}"/>
              </a:ext>
            </a:extLst>
          </p:cNvPr>
          <p:cNvSpPr txBox="1">
            <a:spLocks noGrp="1"/>
          </p:cNvSpPr>
          <p:nvPr>
            <p:ph idx="1"/>
          </p:nvPr>
        </p:nvSpPr>
        <p:spPr bwMode="auto">
          <a:xfrm>
            <a:off x="133814" y="2214389"/>
            <a:ext cx="12058185" cy="444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Avenir Book" panose="02000503020000020003" pitchFamily="2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Avenir Book" panose="02000503020000020003" pitchFamily="2" charset="0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Avenir Book" panose="02000503020000020003" pitchFamily="2" charset="0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Avenir Book" panose="02000503020000020003" pitchFamily="2" charset="0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Avenir Book" panose="02000503020000020003" pitchFamily="2" charset="0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/>
              <a:t>All students sit </a:t>
            </a:r>
            <a:r>
              <a:rPr lang="en-US" sz="2400" u="sng" dirty="0"/>
              <a:t>Mathematics (0607)</a:t>
            </a:r>
          </a:p>
          <a:p>
            <a:endParaRPr lang="en-US" sz="2400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Every pupil targets the </a:t>
            </a:r>
            <a:r>
              <a:rPr lang="en-US" sz="2400" i="1" dirty="0"/>
              <a:t>extended</a:t>
            </a:r>
            <a:r>
              <a:rPr lang="en-US" sz="2400" dirty="0"/>
              <a:t> examination (which includes all </a:t>
            </a:r>
            <a:r>
              <a:rPr lang="en-US" sz="2400" i="1" dirty="0"/>
              <a:t>Core</a:t>
            </a:r>
            <a:r>
              <a:rPr lang="en-US" sz="2400" dirty="0"/>
              <a:t> content)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The </a:t>
            </a:r>
            <a:r>
              <a:rPr lang="en-US" sz="2400" i="1" dirty="0"/>
              <a:t>core </a:t>
            </a:r>
            <a:r>
              <a:rPr lang="en-US" sz="2400" dirty="0"/>
              <a:t>examination</a:t>
            </a:r>
            <a:r>
              <a:rPr lang="en-US" sz="2400" i="1" dirty="0"/>
              <a:t> </a:t>
            </a:r>
            <a:r>
              <a:rPr lang="en-US" sz="2400" dirty="0"/>
              <a:t>is a security measure qualification. The examination is taken in November, prior to the </a:t>
            </a:r>
            <a:r>
              <a:rPr lang="en-US" sz="2400" i="1" dirty="0"/>
              <a:t>extended</a:t>
            </a:r>
            <a:r>
              <a:rPr lang="en-US" sz="2400" dirty="0"/>
              <a:t> examination which takes place in the summer. This caters for those requiring more support. </a:t>
            </a:r>
            <a:endParaRPr lang="en-US" sz="24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If we think you should step up to a further challenge, you may also be put forth to study content for the </a:t>
            </a:r>
            <a:r>
              <a:rPr lang="en-US" sz="2400" u="sng" dirty="0"/>
              <a:t>Free-Standing Mathematics Qualification</a:t>
            </a:r>
            <a:r>
              <a:rPr lang="en-US" sz="2400" dirty="0"/>
              <a:t> which is an AS-Level equivalent qualification, entered in addition to the IGCSE.</a:t>
            </a:r>
          </a:p>
        </p:txBody>
      </p:sp>
    </p:spTree>
    <p:extLst>
      <p:ext uri="{BB962C8B-B14F-4D97-AF65-F5344CB8AC3E}">
        <p14:creationId xmlns:p14="http://schemas.microsoft.com/office/powerpoint/2010/main" val="4115604896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940F729B-6C61-7E3A-5965-32A755267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75341"/>
            <a:ext cx="10363200" cy="984501"/>
          </a:xfrm>
        </p:spPr>
        <p:txBody>
          <a:bodyPr/>
          <a:lstStyle/>
          <a:p>
            <a:r>
              <a:rPr lang="en-US" sz="2800" b="1" u="sng" dirty="0"/>
              <a:t>Mathematics: Year 9, 10 and 11 – Pathways &amp; Bands</a:t>
            </a:r>
            <a:br>
              <a:rPr lang="en-US" sz="2800" b="1" u="sng" dirty="0"/>
            </a:br>
            <a:endParaRPr lang="en-US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C8D31AC-295A-9FC7-5ABF-2C26485F1390}"/>
              </a:ext>
            </a:extLst>
          </p:cNvPr>
          <p:cNvSpPr txBox="1"/>
          <p:nvPr/>
        </p:nvSpPr>
        <p:spPr>
          <a:xfrm>
            <a:off x="129567" y="2303777"/>
            <a:ext cx="1315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Band 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88E2A8F-C883-E57D-C919-7BD2857909E3}"/>
              </a:ext>
            </a:extLst>
          </p:cNvPr>
          <p:cNvSpPr txBox="1"/>
          <p:nvPr/>
        </p:nvSpPr>
        <p:spPr>
          <a:xfrm>
            <a:off x="234577" y="4094261"/>
            <a:ext cx="1139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Band 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D2320EA-8138-C103-2ACD-7342385261B6}"/>
              </a:ext>
            </a:extLst>
          </p:cNvPr>
          <p:cNvSpPr txBox="1"/>
          <p:nvPr/>
        </p:nvSpPr>
        <p:spPr>
          <a:xfrm>
            <a:off x="108045" y="5182330"/>
            <a:ext cx="14619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Band 3</a:t>
            </a:r>
          </a:p>
          <a:p>
            <a:pPr algn="ctr"/>
            <a:r>
              <a:rPr lang="en-US" dirty="0"/>
              <a:t>Smaller class sizes for more support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7EAE932-3A2E-151F-C536-80C324168DE2}"/>
              </a:ext>
            </a:extLst>
          </p:cNvPr>
          <p:cNvSpPr txBox="1"/>
          <p:nvPr/>
        </p:nvSpPr>
        <p:spPr>
          <a:xfrm>
            <a:off x="1765521" y="2948038"/>
            <a:ext cx="189837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Year 9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FLEXIBLE PATHWAYS WITH ALL PUPILS GIVEN THE OPPORTUNITY TO IMPROVE AND EXCEL.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D679E34-275F-A402-B482-12C3C22DFA6A}"/>
              </a:ext>
            </a:extLst>
          </p:cNvPr>
          <p:cNvSpPr txBox="1"/>
          <p:nvPr/>
        </p:nvSpPr>
        <p:spPr>
          <a:xfrm>
            <a:off x="3750196" y="1896470"/>
            <a:ext cx="30386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Year 10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Extended content at an accelerated rate and  beginning to study for Additional </a:t>
            </a:r>
            <a:r>
              <a:rPr lang="en-US" dirty="0" err="1"/>
              <a:t>Maths</a:t>
            </a:r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Core &amp; Extended content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Core &amp; Extended content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2291B94-E5FC-63B7-9CD4-8C2E8BCCE19A}"/>
              </a:ext>
            </a:extLst>
          </p:cNvPr>
          <p:cNvSpPr txBox="1"/>
          <p:nvPr/>
        </p:nvSpPr>
        <p:spPr>
          <a:xfrm>
            <a:off x="6788820" y="1896469"/>
            <a:ext cx="236912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Year 11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Additional </a:t>
            </a:r>
            <a:r>
              <a:rPr lang="en-US" dirty="0" err="1"/>
              <a:t>Maths</a:t>
            </a:r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Core &amp; Extended content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Core &amp; Extended content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D7D6EE6-2070-2C74-4473-EB93040EF781}"/>
              </a:ext>
            </a:extLst>
          </p:cNvPr>
          <p:cNvSpPr txBox="1"/>
          <p:nvPr/>
        </p:nvSpPr>
        <p:spPr>
          <a:xfrm>
            <a:off x="8859795" y="1840042"/>
            <a:ext cx="333220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Exams:</a:t>
            </a:r>
          </a:p>
          <a:p>
            <a:pPr algn="ctr"/>
            <a:endParaRPr lang="en-US" b="1" dirty="0"/>
          </a:p>
          <a:p>
            <a:pPr algn="ctr"/>
            <a:r>
              <a:rPr lang="en-US" dirty="0"/>
              <a:t>Summer Year 11:</a:t>
            </a:r>
          </a:p>
          <a:p>
            <a:pPr algn="ctr"/>
            <a:r>
              <a:rPr lang="en-US" dirty="0"/>
              <a:t>Extended + </a:t>
            </a:r>
            <a:r>
              <a:rPr lang="en-US" dirty="0" err="1"/>
              <a:t>Additonal</a:t>
            </a:r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Summer Year 11: Extended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November Year 11: Core </a:t>
            </a:r>
          </a:p>
          <a:p>
            <a:pPr algn="ctr"/>
            <a:r>
              <a:rPr lang="en-US" dirty="0"/>
              <a:t>Summer Year 11: Extended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36118415-8161-703C-B754-74F11EAE935C}"/>
              </a:ext>
            </a:extLst>
          </p:cNvPr>
          <p:cNvSpPr txBox="1">
            <a:spLocks/>
          </p:cNvSpPr>
          <p:nvPr/>
        </p:nvSpPr>
        <p:spPr>
          <a:xfrm>
            <a:off x="73572" y="1047640"/>
            <a:ext cx="12044855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latin typeface="+mn-lt"/>
              </a:rPr>
              <a:t>The Mathematics Department ensures that pupils are in an appropriate band for their learning; students do not choose this.</a:t>
            </a:r>
          </a:p>
        </p:txBody>
      </p:sp>
    </p:spTree>
    <p:extLst>
      <p:ext uri="{BB962C8B-B14F-4D97-AF65-F5344CB8AC3E}">
        <p14:creationId xmlns:p14="http://schemas.microsoft.com/office/powerpoint/2010/main" val="1644658259"/>
      </p:ext>
    </p:extLst>
  </p:cSld>
  <p:clrMapOvr>
    <a:masterClrMapping/>
  </p:clrMapOvr>
</p:sld>
</file>

<file path=ppt/theme/theme1.xml><?xml version="1.0" encoding="utf-8"?>
<a:theme xmlns:a="http://schemas.openxmlformats.org/drawingml/2006/main" name="Dulwich">
  <a:themeElements>
    <a:clrScheme name="DULWICH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A2836"/>
      </a:hlink>
      <a:folHlink>
        <a:srgbClr val="D5D5D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Dulwich" id="{11A8F114-06F5-2643-AC9B-C27EFFB372A3}" vid="{85AF87C9-C7CB-094C-8B64-82336A7D638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3301</TotalTime>
  <Words>244</Words>
  <Application>Microsoft Macintosh PowerPoint</Application>
  <PresentationFormat>Widescreen</PresentationFormat>
  <Paragraphs>54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Avenir Black</vt:lpstr>
      <vt:lpstr>Avenir Book</vt:lpstr>
      <vt:lpstr>Avenir Heavy Oblique</vt:lpstr>
      <vt:lpstr>Avenir Light</vt:lpstr>
      <vt:lpstr>Avenir Medium</vt:lpstr>
      <vt:lpstr>Calibri</vt:lpstr>
      <vt:lpstr>Dulwich</vt:lpstr>
      <vt:lpstr>Mathematics: Year 9, 10 and 11 - Pathways </vt:lpstr>
      <vt:lpstr>There are two IGCSEs.  Our exam board is Cambridge (0607).   </vt:lpstr>
      <vt:lpstr>Mathematics: Year 9, 10 and 11 – Pathways &amp; Bands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Mathematics: Year 9, 10 and 11 - Pathways </dc:title>
  <dc:creator>Rachel Longstaff (DCSG)</dc:creator>
  <cp:lastModifiedBy>Rachel Longstaff (DCSG)</cp:lastModifiedBy>
  <cp:revision>3</cp:revision>
  <dcterms:created xsi:type="dcterms:W3CDTF">2024-01-10T02:11:38Z</dcterms:created>
  <dcterms:modified xsi:type="dcterms:W3CDTF">2024-01-13T10:06:35Z</dcterms:modified>
</cp:coreProperties>
</file>