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5.JPG" ContentType="image/gif"/>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7" r:id="rId2"/>
  </p:sldIdLst>
  <p:sldSz cx="6858000" cy="9906000" type="A4"/>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1"/>
    <p:restoredTop sz="94541"/>
  </p:normalViewPr>
  <p:slideViewPr>
    <p:cSldViewPr snapToGrid="0" snapToObjects="1">
      <p:cViewPr>
        <p:scale>
          <a:sx n="122" d="100"/>
          <a:sy n="122" d="100"/>
        </p:scale>
        <p:origin x="1912"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Hayes" userId="S::jane.hayes@dulwich-singapore.edu.sg::8b62943b-dd02-4680-9d6f-1d3e28a9a71e" providerId="AD" clId="Web-{4C3ACBF1-B018-C11B-5BB7-3079D2CC7D88}"/>
    <pc:docChg chg="delSld">
      <pc:chgData name="Jane Hayes" userId="S::jane.hayes@dulwich-singapore.edu.sg::8b62943b-dd02-4680-9d6f-1d3e28a9a71e" providerId="AD" clId="Web-{4C3ACBF1-B018-C11B-5BB7-3079D2CC7D88}" dt="2019-01-21T05:55:29.403" v="0"/>
      <pc:docMkLst>
        <pc:docMk/>
      </pc:docMkLst>
      <pc:sldChg chg="del">
        <pc:chgData name="Jane Hayes" userId="S::jane.hayes@dulwich-singapore.edu.sg::8b62943b-dd02-4680-9d6f-1d3e28a9a71e" providerId="AD" clId="Web-{4C3ACBF1-B018-C11B-5BB7-3079D2CC7D88}" dt="2019-01-21T05:55:29.403" v="0"/>
        <pc:sldMkLst>
          <pc:docMk/>
          <pc:sldMk cId="130156700"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9EFACBE0-A083-0142-B20E-421FD92ACD37}" type="datetimeFigureOut">
              <a:rPr lang="en-US" smtClean="0"/>
              <a:t>1/20/2019</a:t>
            </a:fld>
            <a:endParaRPr lang="en-US"/>
          </a:p>
        </p:txBody>
      </p:sp>
      <p:sp>
        <p:nvSpPr>
          <p:cNvPr id="4" name="Slide Image Placeholder 3"/>
          <p:cNvSpPr>
            <a:spLocks noGrp="1" noRot="1" noChangeAspect="1"/>
          </p:cNvSpPr>
          <p:nvPr>
            <p:ph type="sldImg" idx="2"/>
          </p:nvPr>
        </p:nvSpPr>
        <p:spPr>
          <a:xfrm>
            <a:off x="3770313" y="857250"/>
            <a:ext cx="160337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709D8F9-0442-EB43-A1A2-3442256B2D2B}" type="slidenum">
              <a:rPr lang="en-US" smtClean="0"/>
              <a:t>‹#›</a:t>
            </a:fld>
            <a:endParaRPr lang="en-US"/>
          </a:p>
        </p:txBody>
      </p:sp>
    </p:spTree>
    <p:extLst>
      <p:ext uri="{BB962C8B-B14F-4D97-AF65-F5344CB8AC3E}">
        <p14:creationId xmlns:p14="http://schemas.microsoft.com/office/powerpoint/2010/main" val="1465914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09D8F9-0442-EB43-A1A2-3442256B2D2B}" type="slidenum">
              <a:rPr lang="en-US" smtClean="0"/>
              <a:t>2</a:t>
            </a:fld>
            <a:endParaRPr lang="en-US"/>
          </a:p>
        </p:txBody>
      </p:sp>
    </p:spTree>
    <p:extLst>
      <p:ext uri="{BB962C8B-B14F-4D97-AF65-F5344CB8AC3E}">
        <p14:creationId xmlns:p14="http://schemas.microsoft.com/office/powerpoint/2010/main" val="1921399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8" y="6629227"/>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6D596-FE32-254F-962D-6CE860226135}"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8"/>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3"/>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5" y="2428348"/>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5" y="3618443"/>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C6D596-FE32-254F-962D-6CE860226135}" type="datetimeFigureOut">
              <a:rPr lang="en-US" smtClean="0"/>
              <a:t>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C6D596-FE32-254F-962D-6CE860226135}" type="datetimeFigureOut">
              <a:rPr lang="en-US" smtClean="0"/>
              <a:t>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6D596-FE32-254F-962D-6CE860226135}" type="datetimeFigureOut">
              <a:rPr lang="en-US" smtClean="0"/>
              <a:t>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5"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5" y="1426284"/>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9C6D596-FE32-254F-962D-6CE860226135}"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AABF3-CF44-794D-939C-988542B0C9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0"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90"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9C6D596-FE32-254F-962D-6CE860226135}" type="datetimeFigureOut">
              <a:rPr lang="en-US" smtClean="0"/>
              <a:t>1/20/2019</a:t>
            </a:fld>
            <a:endParaRPr lang="en-US"/>
          </a:p>
        </p:txBody>
      </p:sp>
      <p:sp>
        <p:nvSpPr>
          <p:cNvPr id="5" name="Footer Placeholder 4"/>
          <p:cNvSpPr>
            <a:spLocks noGrp="1"/>
          </p:cNvSpPr>
          <p:nvPr>
            <p:ph type="ftr" sz="quarter" idx="3"/>
          </p:nvPr>
        </p:nvSpPr>
        <p:spPr>
          <a:xfrm>
            <a:off x="2271715"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8AABF3-CF44-794D-939C-988542B0C9B0}" type="slidenum">
              <a:rPr lang="en-US" smtClean="0"/>
              <a:t>‹#›</a:t>
            </a:fld>
            <a:endParaRPr lang="en-US"/>
          </a:p>
        </p:txBody>
      </p:sp>
    </p:spTree>
    <p:extLst>
      <p:ext uri="{BB962C8B-B14F-4D97-AF65-F5344CB8AC3E}">
        <p14:creationId xmlns:p14="http://schemas.microsoft.com/office/powerpoint/2010/main" val="1757263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jpg"/><Relationship Id="rId18" Type="http://schemas.openxmlformats.org/officeDocument/2006/relationships/image" Target="../media/image16.jpeg"/><Relationship Id="rId26" Type="http://schemas.openxmlformats.org/officeDocument/2006/relationships/image" Target="../media/image24.jpeg"/><Relationship Id="rId3" Type="http://schemas.openxmlformats.org/officeDocument/2006/relationships/image" Target="../media/image1.png"/><Relationship Id="rId21" Type="http://schemas.openxmlformats.org/officeDocument/2006/relationships/image" Target="../media/image19.gif"/><Relationship Id="rId7" Type="http://schemas.openxmlformats.org/officeDocument/2006/relationships/image" Target="../media/image5.jpeg"/><Relationship Id="rId12" Type="http://schemas.openxmlformats.org/officeDocument/2006/relationships/image" Target="../media/image10.jpeg"/><Relationship Id="rId17" Type="http://schemas.openxmlformats.org/officeDocument/2006/relationships/image" Target="../media/image15.JPG"/><Relationship Id="rId25" Type="http://schemas.openxmlformats.org/officeDocument/2006/relationships/image" Target="../media/image23.jpg"/><Relationship Id="rId2" Type="http://schemas.openxmlformats.org/officeDocument/2006/relationships/notesSlide" Target="../notesSlides/notesSlide1.xml"/><Relationship Id="rId16" Type="http://schemas.openxmlformats.org/officeDocument/2006/relationships/image" Target="../media/image14.jpg"/><Relationship Id="rId20" Type="http://schemas.openxmlformats.org/officeDocument/2006/relationships/image" Target="../media/image18.jpeg"/><Relationship Id="rId29" Type="http://schemas.openxmlformats.org/officeDocument/2006/relationships/image" Target="../media/image27.jpg"/><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jpeg"/><Relationship Id="rId24" Type="http://schemas.openxmlformats.org/officeDocument/2006/relationships/image" Target="../media/image22.jpeg"/><Relationship Id="rId5" Type="http://schemas.openxmlformats.org/officeDocument/2006/relationships/image" Target="../media/image3.jpeg"/><Relationship Id="rId15" Type="http://schemas.openxmlformats.org/officeDocument/2006/relationships/image" Target="../media/image13.jpg"/><Relationship Id="rId23" Type="http://schemas.openxmlformats.org/officeDocument/2006/relationships/image" Target="../media/image21.jpeg"/><Relationship Id="rId28" Type="http://schemas.openxmlformats.org/officeDocument/2006/relationships/image" Target="../media/image26.jpeg"/><Relationship Id="rId10" Type="http://schemas.openxmlformats.org/officeDocument/2006/relationships/image" Target="../media/image8.jpg"/><Relationship Id="rId19" Type="http://schemas.openxmlformats.org/officeDocument/2006/relationships/image" Target="../media/image17.jpg"/><Relationship Id="rId4" Type="http://schemas.openxmlformats.org/officeDocument/2006/relationships/image" Target="../media/image2.png"/><Relationship Id="rId9" Type="http://schemas.openxmlformats.org/officeDocument/2006/relationships/image" Target="../media/image7.jpg"/><Relationship Id="rId14" Type="http://schemas.openxmlformats.org/officeDocument/2006/relationships/image" Target="../media/image12.jpg"/><Relationship Id="rId22" Type="http://schemas.openxmlformats.org/officeDocument/2006/relationships/image" Target="../media/image20.jpg"/><Relationship Id="rId27"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0353" y="8639027"/>
            <a:ext cx="567505" cy="881445"/>
          </a:xfrm>
          <a:prstGeom prst="rect">
            <a:avLst/>
          </a:prstGeom>
        </p:spPr>
      </p:pic>
      <p:sp>
        <p:nvSpPr>
          <p:cNvPr id="7" name="Rectangle 6"/>
          <p:cNvSpPr/>
          <p:nvPr/>
        </p:nvSpPr>
        <p:spPr>
          <a:xfrm>
            <a:off x="242213" y="2724523"/>
            <a:ext cx="6063994" cy="7751353"/>
          </a:xfrm>
          <a:prstGeom prst="rect">
            <a:avLst/>
          </a:prstGeom>
        </p:spPr>
        <p:txBody>
          <a:bodyPr wrap="square">
            <a:spAutoFit/>
          </a:bodyPr>
          <a:lstStyle/>
          <a:p>
            <a:pPr>
              <a:lnSpc>
                <a:spcPct val="115000"/>
              </a:lnSpc>
              <a:spcAft>
                <a:spcPts val="0"/>
              </a:spcAft>
            </a:pPr>
            <a:r>
              <a:rPr lang="en-GB" sz="1400" dirty="0">
                <a:effectLst/>
                <a:latin typeface="Avenir Medium" charset="0"/>
                <a:ea typeface="Avenir Medium" charset="0"/>
                <a:cs typeface="Avenir Medium" charset="0"/>
              </a:rPr>
              <a:t>All Students submit a ‘Book Trailer’ to be judged during the Nationwide Readers’ Cup Festival. Please submit your book trailer to the library on time. You may use digital images, as long as they are allowed to be used and are from ‘Creative Commons’ or another public domain.</a:t>
            </a:r>
          </a:p>
          <a:p>
            <a:pPr lvl="1"/>
            <a:r>
              <a:rPr lang="en-GB" sz="1400" dirty="0">
                <a:effectLst/>
                <a:latin typeface="Avenir Medium" charset="0"/>
                <a:ea typeface="Avenir Medium" charset="0"/>
                <a:cs typeface="Avenir Medium" charset="0"/>
              </a:rPr>
              <a:t> </a:t>
            </a:r>
          </a:p>
          <a:p>
            <a:pPr>
              <a:lnSpc>
                <a:spcPct val="115000"/>
              </a:lnSpc>
              <a:spcAft>
                <a:spcPts val="0"/>
              </a:spcAft>
            </a:pPr>
            <a:r>
              <a:rPr lang="en-GB" sz="1400" dirty="0">
                <a:effectLst/>
                <a:latin typeface="Avenir Medium" charset="0"/>
                <a:ea typeface="Avenir Medium" charset="0"/>
                <a:cs typeface="Avenir Medium" charset="0"/>
              </a:rPr>
              <a:t>Librarians will chose the best 3 from each category to be entered in the competition. Your video will be shared during the Readers Cup Festival and there will be prizes. </a:t>
            </a:r>
          </a:p>
          <a:p>
            <a:pPr>
              <a:lnSpc>
                <a:spcPct val="115000"/>
              </a:lnSpc>
              <a:spcAft>
                <a:spcPts val="0"/>
              </a:spcAft>
            </a:pPr>
            <a:r>
              <a:rPr lang="en-GB" sz="1400" dirty="0">
                <a:latin typeface="Avenir Medium" charset="0"/>
                <a:ea typeface="Avenir Medium" charset="0"/>
                <a:cs typeface="Avenir Medium" charset="0"/>
              </a:rPr>
              <a:t>P</a:t>
            </a:r>
            <a:r>
              <a:rPr lang="en-GB" sz="1400" dirty="0">
                <a:effectLst/>
                <a:latin typeface="Avenir Medium" charset="0"/>
                <a:ea typeface="Avenir Medium" charset="0"/>
                <a:cs typeface="Avenir Medium" charset="0"/>
              </a:rPr>
              <a:t>lease follow the criteria below and if you have any questions ask your librarian.</a:t>
            </a:r>
          </a:p>
          <a:p>
            <a:pPr>
              <a:spcAft>
                <a:spcPts val="0"/>
              </a:spcAft>
            </a:pPr>
            <a:r>
              <a:rPr lang="en-GB" sz="1400" dirty="0">
                <a:effectLst/>
                <a:latin typeface="Avenir Medium" charset="0"/>
                <a:ea typeface="Avenir Medium" charset="0"/>
                <a:cs typeface="Avenir Medium" charset="0"/>
              </a:rPr>
              <a:t> </a:t>
            </a:r>
          </a:p>
          <a:p>
            <a:pPr>
              <a:lnSpc>
                <a:spcPct val="115000"/>
              </a:lnSpc>
              <a:spcAft>
                <a:spcPts val="0"/>
              </a:spcAft>
            </a:pPr>
            <a:r>
              <a:rPr lang="en-GB" sz="1600" b="1" dirty="0">
                <a:effectLst/>
                <a:ea typeface="Avenir Medium" charset="0"/>
                <a:cs typeface="Avenir Medium" charset="0"/>
              </a:rPr>
              <a:t>Due date:    25</a:t>
            </a:r>
            <a:r>
              <a:rPr lang="en-GB" sz="1600" b="1" baseline="30000" dirty="0">
                <a:effectLst/>
                <a:ea typeface="Avenir Medium" charset="0"/>
                <a:cs typeface="Avenir Medium" charset="0"/>
              </a:rPr>
              <a:t>th</a:t>
            </a:r>
            <a:r>
              <a:rPr lang="en-GB" sz="1600" b="1" dirty="0">
                <a:effectLst/>
                <a:ea typeface="Avenir Medium" charset="0"/>
                <a:cs typeface="Avenir Medium" charset="0"/>
              </a:rPr>
              <a:t> March 2019 </a:t>
            </a:r>
          </a:p>
          <a:p>
            <a:pPr>
              <a:spcAft>
                <a:spcPts val="0"/>
              </a:spcAft>
            </a:pPr>
            <a:r>
              <a:rPr lang="en-GB" sz="1200" dirty="0">
                <a:effectLst/>
                <a:latin typeface="Avenir Medium" charset="0"/>
                <a:ea typeface="Avenir Medium" charset="0"/>
                <a:cs typeface="Avenir Medium" charset="0"/>
              </a:rPr>
              <a:t>                             </a:t>
            </a:r>
          </a:p>
          <a:p>
            <a:pPr>
              <a:lnSpc>
                <a:spcPct val="115000"/>
              </a:lnSpc>
              <a:spcAft>
                <a:spcPts val="0"/>
              </a:spcAft>
            </a:pPr>
            <a:r>
              <a:rPr lang="en-GB" sz="1300" b="1" dirty="0">
                <a:effectLst/>
                <a:latin typeface="Avenir Medium" charset="0"/>
                <a:ea typeface="Avenir Medium" charset="0"/>
                <a:cs typeface="Avenir Medium" charset="0"/>
              </a:rPr>
              <a:t>Checklist</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30 seconds to 1 minute in length</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Trailer should ‘hook’ the reader </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Trailer may include details about the plot and characters with no spoilers</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Format must be .</a:t>
            </a:r>
            <a:r>
              <a:rPr lang="en-GB" sz="1300" u="none" strike="noStrike" dirty="0" err="1">
                <a:effectLst/>
                <a:latin typeface="Avenir Medium" charset="0"/>
                <a:ea typeface="Avenir Medium" charset="0"/>
                <a:cs typeface="Avenir Medium" charset="0"/>
              </a:rPr>
              <a:t>mov</a:t>
            </a:r>
            <a:r>
              <a:rPr lang="en-GB" sz="1300" u="none" strike="noStrike" dirty="0">
                <a:effectLst/>
                <a:latin typeface="Avenir Medium" charset="0"/>
                <a:ea typeface="Avenir Medium" charset="0"/>
                <a:cs typeface="Avenir Medium" charset="0"/>
              </a:rPr>
              <a:t> or mp4 </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Font is easy to read</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All essential information is included (title, author and illustrator)</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Content must have a good connection to the story</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Work is neat and reflects knowledge of the book</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Images from the internet must be given credit </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Images found on the internet must be royalty free and follow the proper usage rights</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Must include acknowledgements at the end </a:t>
            </a:r>
          </a:p>
          <a:p>
            <a:pPr marL="342900" lvl="0" indent="-342900">
              <a:lnSpc>
                <a:spcPct val="115000"/>
              </a:lnSpc>
              <a:spcAft>
                <a:spcPts val="0"/>
              </a:spcAft>
              <a:buFont typeface="Arial" charset="0"/>
              <a:buChar char="●"/>
            </a:pPr>
            <a:r>
              <a:rPr lang="en-GB" sz="1300" u="none" strike="noStrike" dirty="0">
                <a:effectLst/>
                <a:latin typeface="Avenir Medium" charset="0"/>
                <a:ea typeface="Avenir Medium" charset="0"/>
                <a:cs typeface="Avenir Medium" charset="0"/>
              </a:rPr>
              <a:t>All sources are cited and all copyrighted material and contributors are acknowledged, identified and material is used with permission or within the scope of Singapore copyright regulations. </a:t>
            </a:r>
          </a:p>
          <a:p>
            <a:pPr marL="342900" lvl="0" indent="-342900">
              <a:lnSpc>
                <a:spcPct val="115000"/>
              </a:lnSpc>
              <a:spcAft>
                <a:spcPts val="0"/>
              </a:spcAft>
              <a:buFont typeface="Arial" charset="0"/>
              <a:buChar char="●"/>
            </a:pPr>
            <a:endParaRPr lang="en-GB" sz="1200" dirty="0">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a:effectLst/>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a:effectLst/>
              <a:latin typeface="Avenir Medium" charset="0"/>
              <a:ea typeface="Avenir Medium" charset="0"/>
              <a:cs typeface="Avenir Medium" charset="0"/>
            </a:endParaRPr>
          </a:p>
          <a:p>
            <a:pPr marL="342900" lvl="0" indent="-342900">
              <a:lnSpc>
                <a:spcPct val="115000"/>
              </a:lnSpc>
              <a:spcAft>
                <a:spcPts val="0"/>
              </a:spcAft>
              <a:buFont typeface="Arial" charset="0"/>
              <a:buChar char="●"/>
            </a:pPr>
            <a:endParaRPr lang="en-GB" sz="1200" u="none" strike="noStrike" dirty="0">
              <a:effectLst/>
              <a:latin typeface="Avenir Medium" charset="0"/>
              <a:ea typeface="Avenir Medium" charset="0"/>
              <a:cs typeface="Avenir Medium" charset="0"/>
            </a:endParaRPr>
          </a:p>
        </p:txBody>
      </p:sp>
      <p:sp>
        <p:nvSpPr>
          <p:cNvPr id="8" name="Rectangle 7"/>
          <p:cNvSpPr/>
          <p:nvPr/>
        </p:nvSpPr>
        <p:spPr>
          <a:xfrm>
            <a:off x="242214" y="75505"/>
            <a:ext cx="6578296" cy="229790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9749" y="1290949"/>
            <a:ext cx="1160382" cy="1082461"/>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28751" y="1511091"/>
            <a:ext cx="947674" cy="857057"/>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88340" y="808277"/>
            <a:ext cx="888085" cy="701602"/>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36900" y="1548626"/>
            <a:ext cx="929600" cy="853083"/>
          </a:xfrm>
          <a:prstGeom prst="rect">
            <a:avLst/>
          </a:prstGeom>
        </p:spPr>
      </p:pic>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865" y="14453"/>
            <a:ext cx="972159" cy="789185"/>
          </a:xfrm>
          <a:prstGeom prst="rect">
            <a:avLst/>
          </a:prstGeom>
        </p:spPr>
      </p:pic>
      <p:pic>
        <p:nvPicPr>
          <p:cNvPr id="14" name="Picture 1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381" y="1600991"/>
            <a:ext cx="882594" cy="803276"/>
          </a:xfrm>
          <a:prstGeom prst="rect">
            <a:avLst/>
          </a:prstGeom>
        </p:spPr>
      </p:pic>
      <p:pic>
        <p:nvPicPr>
          <p:cNvPr id="15" name="Picture 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31525" y="20258"/>
            <a:ext cx="1006600" cy="754658"/>
          </a:xfrm>
          <a:prstGeom prst="rect">
            <a:avLst/>
          </a:prstGeom>
        </p:spPr>
      </p:pic>
      <p:pic>
        <p:nvPicPr>
          <p:cNvPr id="17" name="Picture 16"/>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36790" y="844152"/>
            <a:ext cx="968209" cy="783829"/>
          </a:xfrm>
          <a:prstGeom prst="rect">
            <a:avLst/>
          </a:prstGeom>
        </p:spPr>
      </p:pic>
      <p:pic>
        <p:nvPicPr>
          <p:cNvPr id="18" name="Picture 17"/>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565" y="844152"/>
            <a:ext cx="916760" cy="767157"/>
          </a:xfrm>
          <a:prstGeom prst="rect">
            <a:avLst/>
          </a:prstGeom>
        </p:spPr>
      </p:pic>
      <p:pic>
        <p:nvPicPr>
          <p:cNvPr id="19" name="Picture 1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810859" y="84336"/>
            <a:ext cx="985604" cy="741362"/>
          </a:xfrm>
          <a:prstGeom prst="rect">
            <a:avLst/>
          </a:prstGeom>
        </p:spPr>
      </p:pic>
      <p:pic>
        <p:nvPicPr>
          <p:cNvPr id="20" name="Picture 19"/>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961941" y="817562"/>
            <a:ext cx="969703" cy="866848"/>
          </a:xfrm>
          <a:prstGeom prst="rect">
            <a:avLst/>
          </a:prstGeom>
        </p:spPr>
      </p:pic>
      <p:pic>
        <p:nvPicPr>
          <p:cNvPr id="21" name="Picture 20"/>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832390" y="838993"/>
            <a:ext cx="988120" cy="788988"/>
          </a:xfrm>
          <a:prstGeom prst="rect">
            <a:avLst/>
          </a:prstGeom>
        </p:spPr>
      </p:pic>
      <p:pic>
        <p:nvPicPr>
          <p:cNvPr id="22" name="Picture 2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873500" y="84335"/>
            <a:ext cx="937359" cy="987325"/>
          </a:xfrm>
          <a:prstGeom prst="rect">
            <a:avLst/>
          </a:prstGeom>
        </p:spPr>
      </p:pic>
      <p:pic>
        <p:nvPicPr>
          <p:cNvPr id="24" name="Picture 23"/>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5917364" y="1627981"/>
            <a:ext cx="891336" cy="740167"/>
          </a:xfrm>
          <a:prstGeom prst="rect">
            <a:avLst/>
          </a:prstGeom>
        </p:spPr>
      </p:pic>
      <p:pic>
        <p:nvPicPr>
          <p:cNvPr id="25" name="Picture 24"/>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3961941" y="1664691"/>
            <a:ext cx="985604" cy="708719"/>
          </a:xfrm>
          <a:prstGeom prst="rect">
            <a:avLst/>
          </a:prstGeom>
        </p:spPr>
      </p:pic>
      <p:pic>
        <p:nvPicPr>
          <p:cNvPr id="26" name="Picture 2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895031" y="821159"/>
            <a:ext cx="1005400" cy="806598"/>
          </a:xfrm>
          <a:prstGeom prst="rect">
            <a:avLst/>
          </a:prstGeom>
        </p:spPr>
      </p:pic>
      <p:sp>
        <p:nvSpPr>
          <p:cNvPr id="27" name="TextBox 26"/>
          <p:cNvSpPr txBox="1"/>
          <p:nvPr/>
        </p:nvSpPr>
        <p:spPr>
          <a:xfrm>
            <a:off x="1418897" y="44650"/>
            <a:ext cx="3575544" cy="1023344"/>
          </a:xfrm>
          <a:prstGeom prst="rect">
            <a:avLst/>
          </a:prstGeom>
          <a:noFill/>
          <a:ln>
            <a:noFill/>
          </a:ln>
        </p:spPr>
        <p:txBody>
          <a:bodyPr wrap="square" rtlCol="0">
            <a:spAutoFit/>
          </a:bodyPr>
          <a:lstStyle/>
          <a:p>
            <a:pPr algn="ctr"/>
            <a:r>
              <a:rPr lang="en-US" sz="2000" i="1" dirty="0">
                <a:latin typeface="Avenir Medium Oblique" charset="0"/>
                <a:ea typeface="Avenir Medium Oblique" charset="0"/>
                <a:cs typeface="Avenir Medium Oblique" charset="0"/>
              </a:rPr>
              <a:t>       </a:t>
            </a:r>
            <a:r>
              <a:rPr lang="en-US" sz="2000" b="1" i="1" u="sng" dirty="0">
                <a:latin typeface="Avenir Medium Oblique" charset="0"/>
                <a:ea typeface="Avenir Medium Oblique" charset="0"/>
                <a:cs typeface="Avenir Medium Oblique" charset="0"/>
              </a:rPr>
              <a:t>Design a Book Trailer              </a:t>
            </a:r>
            <a:r>
              <a:rPr lang="en-US" sz="2000" b="1" i="1" dirty="0">
                <a:latin typeface="Avenir Medium Oblique" charset="0"/>
                <a:ea typeface="Avenir Medium Oblique" charset="0"/>
                <a:cs typeface="Avenir Medium Oblique" charset="0"/>
              </a:rPr>
              <a:t>	  </a:t>
            </a:r>
            <a:r>
              <a:rPr lang="en-US" sz="2000" b="1" i="1" u="sng" dirty="0">
                <a:latin typeface="Avenir Medium Oblique" charset="0"/>
                <a:ea typeface="Avenir Medium Oblique" charset="0"/>
                <a:cs typeface="Avenir Medium Oblique" charset="0"/>
              </a:rPr>
              <a:t>For A Red Dot </a:t>
            </a:r>
          </a:p>
          <a:p>
            <a:pPr algn="ctr"/>
            <a:r>
              <a:rPr lang="en-US" sz="2000" i="1" dirty="0">
                <a:latin typeface="Avenir Medium Oblique" charset="0"/>
                <a:ea typeface="Avenir Medium Oblique" charset="0"/>
                <a:cs typeface="Avenir Medium Oblique" charset="0"/>
              </a:rPr>
              <a:t>      </a:t>
            </a:r>
            <a:r>
              <a:rPr lang="en-US" sz="1600" b="1" i="1" u="sng" dirty="0">
                <a:latin typeface="Avenir Medium Oblique" charset="0"/>
                <a:ea typeface="Avenir Medium Oblique" charset="0"/>
                <a:cs typeface="Avenir Medium Oblique" charset="0"/>
              </a:rPr>
              <a:t>2018-2019</a:t>
            </a:r>
            <a:r>
              <a:rPr lang="en-US" sz="2000" i="1" dirty="0">
                <a:latin typeface="Avenir Medium Oblique" charset="0"/>
                <a:ea typeface="Avenir Medium Oblique" charset="0"/>
                <a:cs typeface="Avenir Medium Oblique" charset="0"/>
              </a:rPr>
              <a:t> </a:t>
            </a:r>
          </a:p>
        </p:txBody>
      </p:sp>
      <p:sp>
        <p:nvSpPr>
          <p:cNvPr id="29" name="TextBox 28"/>
          <p:cNvSpPr txBox="1"/>
          <p:nvPr/>
        </p:nvSpPr>
        <p:spPr>
          <a:xfrm>
            <a:off x="61828" y="2368148"/>
            <a:ext cx="2505557" cy="369332"/>
          </a:xfrm>
          <a:prstGeom prst="rect">
            <a:avLst/>
          </a:prstGeom>
          <a:noFill/>
        </p:spPr>
        <p:txBody>
          <a:bodyPr wrap="square" rtlCol="0">
            <a:spAutoFit/>
          </a:bodyPr>
          <a:lstStyle/>
          <a:p>
            <a:r>
              <a:rPr lang="en-US" dirty="0"/>
              <a:t>           </a:t>
            </a:r>
            <a:r>
              <a:rPr lang="en-US" sz="1400" i="1" dirty="0"/>
              <a:t>Matured Readers</a:t>
            </a:r>
          </a:p>
        </p:txBody>
      </p:sp>
      <p:sp>
        <p:nvSpPr>
          <p:cNvPr id="30" name="TextBox 29"/>
          <p:cNvSpPr txBox="1"/>
          <p:nvPr/>
        </p:nvSpPr>
        <p:spPr>
          <a:xfrm>
            <a:off x="4172607" y="2416745"/>
            <a:ext cx="2389396" cy="307777"/>
          </a:xfrm>
          <a:prstGeom prst="rect">
            <a:avLst/>
          </a:prstGeom>
          <a:noFill/>
        </p:spPr>
        <p:txBody>
          <a:bodyPr wrap="square" rtlCol="0">
            <a:spAutoFit/>
          </a:bodyPr>
          <a:lstStyle/>
          <a:p>
            <a:r>
              <a:rPr lang="en-US" sz="1400"/>
              <a:t>         </a:t>
            </a:r>
            <a:r>
              <a:rPr lang="en-US" sz="1400" i="1"/>
              <a:t>Older </a:t>
            </a:r>
            <a:r>
              <a:rPr lang="en-US" sz="1400" i="1" dirty="0"/>
              <a:t>Readers</a:t>
            </a:r>
          </a:p>
        </p:txBody>
      </p:sp>
      <p:pic>
        <p:nvPicPr>
          <p:cNvPr id="32" name="Picture 31"/>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207405" y="5066897"/>
            <a:ext cx="955880" cy="878643"/>
          </a:xfrm>
          <a:prstGeom prst="rect">
            <a:avLst/>
          </a:prstGeom>
        </p:spPr>
      </p:pic>
      <p:pic>
        <p:nvPicPr>
          <p:cNvPr id="23" name="Picture 2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4934773" y="1596037"/>
            <a:ext cx="1018411" cy="786204"/>
          </a:xfrm>
          <a:prstGeom prst="rect">
            <a:avLst/>
          </a:prstGeom>
        </p:spPr>
      </p:pic>
      <p:pic>
        <p:nvPicPr>
          <p:cNvPr id="2" name="Picture 1"/>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0" y="14453"/>
            <a:ext cx="926743" cy="926743"/>
          </a:xfrm>
          <a:prstGeom prst="rect">
            <a:avLst/>
          </a:prstGeom>
        </p:spPr>
      </p:pic>
      <p:pic>
        <p:nvPicPr>
          <p:cNvPr id="28" name="Picture 2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89887" y="19409"/>
            <a:ext cx="1006600" cy="754658"/>
          </a:xfrm>
          <a:prstGeom prst="rect">
            <a:avLst/>
          </a:prstGeom>
        </p:spPr>
      </p:pic>
      <p:pic>
        <p:nvPicPr>
          <p:cNvPr id="3" name="Picture 2"/>
          <p:cNvPicPr>
            <a:picLocks noChangeAspect="1"/>
          </p:cNvPicPr>
          <p:nvPr/>
        </p:nvPicPr>
        <p:blipFill>
          <a:blip r:embed="rId23">
            <a:extLst>
              <a:ext uri="{28A0092B-C50C-407E-A947-70E740481C1C}">
                <a14:useLocalDpi xmlns:a14="http://schemas.microsoft.com/office/drawing/2010/main" val="0"/>
              </a:ext>
            </a:extLst>
          </a:blip>
          <a:stretch>
            <a:fillRect/>
          </a:stretch>
        </p:blipFill>
        <p:spPr>
          <a:xfrm>
            <a:off x="902737" y="-28882"/>
            <a:ext cx="1012309" cy="913221"/>
          </a:xfrm>
          <a:prstGeom prst="rect">
            <a:avLst/>
          </a:prstGeom>
        </p:spPr>
      </p:pic>
      <p:pic>
        <p:nvPicPr>
          <p:cNvPr id="4" name="Picture 3"/>
          <p:cNvPicPr>
            <a:picLocks noChangeAspect="1"/>
          </p:cNvPicPr>
          <p:nvPr/>
        </p:nvPicPr>
        <p:blipFill>
          <a:blip r:embed="rId24">
            <a:extLst>
              <a:ext uri="{28A0092B-C50C-407E-A947-70E740481C1C}">
                <a14:useLocalDpi xmlns:a14="http://schemas.microsoft.com/office/drawing/2010/main" val="0"/>
              </a:ext>
            </a:extLst>
          </a:blip>
          <a:stretch>
            <a:fillRect/>
          </a:stretch>
        </p:blipFill>
        <p:spPr>
          <a:xfrm>
            <a:off x="44252" y="774067"/>
            <a:ext cx="873949" cy="956441"/>
          </a:xfrm>
          <a:prstGeom prst="rect">
            <a:avLst/>
          </a:prstGeom>
        </p:spPr>
      </p:pic>
      <p:pic>
        <p:nvPicPr>
          <p:cNvPr id="6" name="Picture 5"/>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945331" y="814155"/>
            <a:ext cx="932961" cy="927241"/>
          </a:xfrm>
          <a:prstGeom prst="rect">
            <a:avLst/>
          </a:prstGeom>
        </p:spPr>
      </p:pic>
      <p:pic>
        <p:nvPicPr>
          <p:cNvPr id="16" name="Picture 15"/>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1933634" y="788567"/>
            <a:ext cx="839182" cy="669348"/>
          </a:xfrm>
          <a:prstGeom prst="rect">
            <a:avLst/>
          </a:prstGeom>
        </p:spPr>
      </p:pic>
      <p:pic>
        <p:nvPicPr>
          <p:cNvPr id="31" name="Picture 30"/>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47199" y="1698035"/>
            <a:ext cx="891208" cy="684206"/>
          </a:xfrm>
          <a:prstGeom prst="rect">
            <a:avLst/>
          </a:prstGeom>
        </p:spPr>
      </p:pic>
      <p:pic>
        <p:nvPicPr>
          <p:cNvPr id="33" name="Picture 32"/>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925090" y="1662792"/>
            <a:ext cx="941410" cy="716244"/>
          </a:xfrm>
          <a:prstGeom prst="rect">
            <a:avLst/>
          </a:prstGeom>
        </p:spPr>
      </p:pic>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01669" y="1530503"/>
            <a:ext cx="947674" cy="857057"/>
          </a:xfrm>
          <a:prstGeom prst="rect">
            <a:avLst/>
          </a:prstGeom>
        </p:spPr>
      </p:pic>
      <p:pic>
        <p:nvPicPr>
          <p:cNvPr id="35" name="Picture 34"/>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flipH="1">
            <a:off x="1784109" y="1477327"/>
            <a:ext cx="988706" cy="833789"/>
          </a:xfrm>
          <a:prstGeom prst="rect">
            <a:avLst/>
          </a:prstGeom>
        </p:spPr>
      </p:pic>
      <p:pic>
        <p:nvPicPr>
          <p:cNvPr id="36" name="Picture 35"/>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1811817" y="1472841"/>
            <a:ext cx="960997" cy="895307"/>
          </a:xfrm>
          <a:prstGeom prst="rect">
            <a:avLst/>
          </a:prstGeom>
        </p:spPr>
      </p:pic>
    </p:spTree>
    <p:extLst>
      <p:ext uri="{BB962C8B-B14F-4D97-AF65-F5344CB8AC3E}">
        <p14:creationId xmlns:p14="http://schemas.microsoft.com/office/powerpoint/2010/main" val="122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682</TotalTime>
  <Words>82</Words>
  <Application>Microsoft Office PowerPoint</Application>
  <PresentationFormat>A4 Paper (210x297 mm)</PresentationFormat>
  <Paragraphs>85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YEO</dc:creator>
  <cp:lastModifiedBy>Microsoft Office User</cp:lastModifiedBy>
  <cp:revision>61</cp:revision>
  <cp:lastPrinted>2019-01-17T03:34:47Z</cp:lastPrinted>
  <dcterms:created xsi:type="dcterms:W3CDTF">2019-01-16T11:23:09Z</dcterms:created>
  <dcterms:modified xsi:type="dcterms:W3CDTF">2019-01-21T05:55:29Z</dcterms:modified>
</cp:coreProperties>
</file>