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44F38-D2B1-43E6-BBB3-12F56CE1257F}" type="datetimeFigureOut">
              <a:rPr lang="en-US"/>
              <a:t>11/21/2016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EB7EC-EA5E-4CB3-95A9-4403389E002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11/21/2016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F5eFeJMplA" TargetMode="External"/><Relationship Id="rId2" Type="http://schemas.openxmlformats.org/officeDocument/2006/relationships/hyperlink" Target="https://youtu.be/2q0NlWcTq1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rk.edu/Library/iris2/plagiaris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PbvqKaVZxU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9289" y="1355271"/>
            <a:ext cx="9966960" cy="3151414"/>
          </a:xfrm>
        </p:spPr>
        <p:txBody>
          <a:bodyPr/>
          <a:lstStyle/>
          <a:p>
            <a:r>
              <a:rPr lang="en-US"/>
              <a:t>Global Skills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4389119"/>
            <a:ext cx="8388945" cy="120221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/>
              <a:t>What is referencing &amp; how to avoid plagiarism</a:t>
            </a:r>
            <a:endParaRPr lang="en-US" sz="3200"/>
          </a:p>
          <a:p>
            <a:r>
              <a:rPr lang="EN-US" sz="3200"/>
              <a:t>Lesson 1</a:t>
            </a:r>
            <a:endParaRPr lang="en-US" sz="3200"/>
          </a:p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029140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Useful </a:t>
            </a:r>
            <a:r>
              <a:rPr lang="EN-US" err="1">
                <a:solidFill>
                  <a:schemeClr val="tx1"/>
                </a:solidFill>
              </a:rPr>
              <a:t>REsources</a:t>
            </a:r>
            <a:r>
              <a:rPr lang="EN-US">
                <a:solidFill>
                  <a:schemeClr val="tx1"/>
                </a:solidFill>
              </a:rPr>
              <a:t> for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hlinkClick r:id="rId2"/>
              </a:rPr>
              <a:t>https://youtu.be/2q0NlWcTq1Y</a:t>
            </a:r>
            <a:endParaRPr lang="en-US"/>
          </a:p>
          <a:p>
            <a:r>
              <a:rPr lang="EN-US">
                <a:hlinkClick r:id="rId3"/>
              </a:rPr>
              <a:t>https://youtu.be/EF5eFeJMplA</a:t>
            </a:r>
            <a:r>
              <a:rPr lang="EN-US"/>
              <a:t> 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Referencing?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843790"/>
            <a:ext cx="10058400" cy="432841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hlinkClick r:id="rId2"/>
              </a:rPr>
              <a:t>http://www.clark.edu/Library/iris2/plagiarism/</a:t>
            </a:r>
            <a:r>
              <a:rPr lang="EN-US"/>
              <a:t> </a:t>
            </a:r>
          </a:p>
          <a:p>
            <a:endParaRPr lang="en-US"/>
          </a:p>
          <a:p>
            <a:r>
              <a:rPr lang="EN-US"/>
              <a:t>Acknowledges other people’s ideas or work used in your assignment</a:t>
            </a:r>
          </a:p>
          <a:p>
            <a:r>
              <a:rPr lang="EN-US"/>
              <a:t>Allows reader to locate the source material quickly and easily</a:t>
            </a:r>
          </a:p>
          <a:p>
            <a:r>
              <a:rPr lang="EN-US"/>
              <a:t>Provides a link between what you write and the evidence on which it is based</a:t>
            </a:r>
          </a:p>
          <a:p>
            <a:endParaRPr lang="en-US"/>
          </a:p>
          <a:p>
            <a:r>
              <a:rPr lang="EN-US"/>
              <a:t>Identifies the sources you have used by citing them in the text of your assignment (in-text citations) and referencing them at the end of your assignment (reference list)</a:t>
            </a:r>
          </a:p>
          <a:p>
            <a:endParaRPr lang="en-US"/>
          </a:p>
          <a:p>
            <a:r>
              <a:rPr lang="EN-US"/>
              <a:t>Not the same as a bibliography – all the sources used in the preparation of your work</a:t>
            </a:r>
          </a:p>
        </p:txBody>
      </p:sp>
    </p:spTree>
    <p:extLst>
      <p:ext uri="{BB962C8B-B14F-4D97-AF65-F5344CB8AC3E}">
        <p14:creationId xmlns:p14="http://schemas.microsoft.com/office/powerpoint/2010/main" val="379355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Reference?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Demonstrates you have read widely, and considered and evaluated the writing of others</a:t>
            </a:r>
          </a:p>
          <a:p>
            <a:r>
              <a:rPr lang="EN-US"/>
              <a:t>Establishes the credibility and authority of your ideas and arguments </a:t>
            </a:r>
            <a:endParaRPr lang="en-US"/>
          </a:p>
          <a:p>
            <a:r>
              <a:rPr lang="EN-US"/>
              <a:t>Enables readers to locate the original material</a:t>
            </a:r>
          </a:p>
          <a:p>
            <a:r>
              <a:rPr lang="EN-US"/>
              <a:t>Gives credit to the original author/creator</a:t>
            </a:r>
          </a:p>
          <a:p>
            <a:r>
              <a:rPr lang="EN-US"/>
              <a:t>Distinguishes between your ideas and opinions and those of others</a:t>
            </a:r>
          </a:p>
          <a:p>
            <a:r>
              <a:rPr lang="EN-US"/>
              <a:t>Highlights relevant points by quoting, paraphrasing or </a:t>
            </a:r>
            <a:r>
              <a:rPr lang="EN-US" err="1"/>
              <a:t>summarising</a:t>
            </a:r>
            <a:r>
              <a:rPr lang="EN-US"/>
              <a:t> the original text</a:t>
            </a:r>
          </a:p>
          <a:p>
            <a:r>
              <a:rPr lang="EN-US"/>
              <a:t>Gets you a better mark</a:t>
            </a:r>
          </a:p>
          <a:p>
            <a:r>
              <a:rPr lang="EN-US"/>
              <a:t>Avoids plagiarism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49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should you reference?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Every time you use someone else’s work or ideas</a:t>
            </a:r>
          </a:p>
          <a:p>
            <a:endParaRPr lang="en-US"/>
          </a:p>
          <a:p>
            <a:r>
              <a:rPr lang="en-US"/>
              <a:t>Make sure you always systematically record and save the full details of the resources you use</a:t>
            </a:r>
          </a:p>
        </p:txBody>
      </p:sp>
    </p:spTree>
    <p:extLst>
      <p:ext uri="{BB962C8B-B14F-4D97-AF65-F5344CB8AC3E}">
        <p14:creationId xmlns:p14="http://schemas.microsoft.com/office/powerpoint/2010/main" val="238241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should you Reference?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x-none"/>
              <a:t>All the sources you use – whether you quote , paraphrase or summarise it</a:t>
            </a:r>
          </a:p>
          <a:p>
            <a:r>
              <a:rPr lang="x-none"/>
              <a:t>Good idea to use reference management software – but always double-check accuracy</a:t>
            </a:r>
          </a:p>
          <a:p>
            <a:r>
              <a:rPr lang="x-none"/>
              <a:t>Use reliable sources of information – academic/scholarly sources, peer-reviewed (refereed) books or articles – CRAAP Test </a:t>
            </a:r>
            <a:r>
              <a:rPr lang="en-US"/>
              <a:t> </a:t>
            </a:r>
            <a:r>
              <a:rPr lang="en-US">
                <a:hlinkClick r:id="rId2"/>
              </a:rPr>
              <a:t>https://youtu.be/PbvqKaVZxUw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7488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About Secondary Referencing?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Referring to a source mentioned or quoted in a work you are reading</a:t>
            </a:r>
          </a:p>
          <a:p>
            <a:endParaRPr lang="en-US"/>
          </a:p>
          <a:p>
            <a:r>
              <a:rPr lang="en-US"/>
              <a:t>Try to get the original but if not possible:</a:t>
            </a:r>
          </a:p>
          <a:p>
            <a:pPr marL="0" indent="0">
              <a:buNone/>
            </a:pPr>
            <a:r>
              <a:rPr lang="en-US"/>
              <a:t>Harvey (2015, quoted on Lewis, 2016, p.86) provides and excellent survey </a:t>
            </a:r>
            <a:r>
              <a:rPr lang="is-IS"/>
              <a:t>…</a:t>
            </a:r>
          </a:p>
          <a:p>
            <a:pPr marL="0" indent="0">
              <a:buNone/>
            </a:pPr>
            <a:r>
              <a:rPr lang="is-IS"/>
              <a:t>	or</a:t>
            </a:r>
          </a:p>
          <a:p>
            <a:pPr marL="0" indent="0">
              <a:buNone/>
            </a:pPr>
            <a:r>
              <a:rPr lang="is-IS"/>
              <a:t>White’s view on genetic abnormalities in crops (2014, cited in Murray, 2015) supports the idea that 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34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About referencing common knowledge?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Common knowledge – facts, dates, events, information expected to known by someone working in a particular field or subject area.</a:t>
            </a:r>
          </a:p>
          <a:p>
            <a:endParaRPr lang="en-US"/>
          </a:p>
          <a:p>
            <a:r>
              <a:rPr lang="en-US"/>
              <a:t>Ask yourself:</a:t>
            </a:r>
          </a:p>
          <a:p>
            <a:pPr marL="0" indent="0">
              <a:buNone/>
            </a:pPr>
            <a:r>
              <a:rPr lang="en-US"/>
              <a:t>Did I know this information before I started this subject?</a:t>
            </a:r>
          </a:p>
          <a:p>
            <a:pPr marL="0" indent="0">
              <a:buNone/>
            </a:pPr>
            <a:r>
              <a:rPr lang="en-US"/>
              <a:t>Did this information come from my brain?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If the answer is no – it is not common knowledge to you and should be cited and referenced</a:t>
            </a:r>
          </a:p>
        </p:txBody>
      </p:sp>
    </p:spTree>
    <p:extLst>
      <p:ext uri="{BB962C8B-B14F-4D97-AF65-F5344CB8AC3E}">
        <p14:creationId xmlns:p14="http://schemas.microsoft.com/office/powerpoint/2010/main" val="781877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plagiarism?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7" y="1603948"/>
            <a:ext cx="10757391" cy="4568252"/>
          </a:xfrm>
        </p:spPr>
        <p:txBody>
          <a:bodyPr/>
          <a:lstStyle/>
          <a:p>
            <a:r>
              <a:rPr lang="en-US"/>
              <a:t>The unacknowledged use of someone else’s work </a:t>
            </a:r>
          </a:p>
          <a:p>
            <a:r>
              <a:rPr lang="en-US"/>
              <a:t>Regarded as the stealing of intellectual property</a:t>
            </a:r>
          </a:p>
          <a:p>
            <a:endParaRPr lang="en-US"/>
          </a:p>
          <a:p>
            <a:pPr marL="0" indent="0">
              <a:buNone/>
            </a:pPr>
            <a:r>
              <a:rPr lang="en-US"/>
              <a:t>The following are all examples:</a:t>
            </a:r>
          </a:p>
          <a:p>
            <a:pPr>
              <a:buFont typeface="Wingdings" charset="2"/>
              <a:buChar char="q"/>
            </a:pPr>
            <a:r>
              <a:rPr lang="en-US"/>
              <a:t> presenting any part of someone else’s work (including another student) as your own</a:t>
            </a:r>
          </a:p>
          <a:p>
            <a:pPr>
              <a:buFont typeface="Wingdings" charset="2"/>
              <a:buChar char="q"/>
            </a:pPr>
            <a:r>
              <a:rPr lang="en-US"/>
              <a:t> using a source of information word-for-word</a:t>
            </a:r>
          </a:p>
          <a:p>
            <a:pPr>
              <a:buFont typeface="Wingdings" charset="2"/>
              <a:buChar char="q"/>
            </a:pPr>
            <a:r>
              <a:rPr lang="en-US"/>
              <a:t> paraphrasing or summarising material in your assignment without acknowledging the original source through in-text citation and reference</a:t>
            </a:r>
          </a:p>
          <a:p>
            <a:pPr>
              <a:buFont typeface="Wingdings" charset="2"/>
              <a:buChar char="q"/>
            </a:pPr>
            <a:r>
              <a:rPr lang="en-US"/>
              <a:t> ‘recycling’ a piece of your own work that you have previously submitted</a:t>
            </a:r>
          </a:p>
          <a:p>
            <a:pPr>
              <a:buFont typeface="Wingdings" charset="2"/>
              <a:buChar char="q"/>
            </a:pPr>
            <a:r>
              <a:rPr lang="en-US"/>
              <a:t> citing and referencing sources that you have not used.</a:t>
            </a:r>
          </a:p>
        </p:txBody>
      </p:sp>
    </p:spTree>
    <p:extLst>
      <p:ext uri="{BB962C8B-B14F-4D97-AF65-F5344CB8AC3E}">
        <p14:creationId xmlns:p14="http://schemas.microsoft.com/office/powerpoint/2010/main" val="61041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I avoid Plagiarism?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953" y="1739154"/>
            <a:ext cx="11331388" cy="43927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Software to detect plagiarism – often unintentional – but even so the consequences can be dire</a:t>
            </a:r>
          </a:p>
          <a:p>
            <a:pPr marL="0" indent="0">
              <a:buNone/>
            </a:pPr>
            <a:r>
              <a:rPr lang="en-US"/>
              <a:t>Helpful advice:</a:t>
            </a:r>
          </a:p>
          <a:p>
            <a:r>
              <a:rPr lang="en-US"/>
              <a:t>Manage your time and plan your work – ensure you give yourself enough time to prepare,  read and write</a:t>
            </a:r>
          </a:p>
          <a:p>
            <a:r>
              <a:rPr lang="en-US"/>
              <a:t>Maintain clear notes and records of all the sources used – can be difficult to locate them later</a:t>
            </a:r>
          </a:p>
          <a:p>
            <a:r>
              <a:rPr lang="en-US"/>
              <a:t>Be organised – keep all notes and references until your assignment has been marked</a:t>
            </a:r>
          </a:p>
          <a:p>
            <a:r>
              <a:rPr lang="en-US"/>
              <a:t>When paraphrasing – ensure that you use your own words and a sentence structure which is sufficiently different from the original</a:t>
            </a:r>
          </a:p>
          <a:p>
            <a:r>
              <a:rPr lang="en-US"/>
              <a:t>In your notes, highlight in colour/bold any direct quotations that you want to use in your assignment </a:t>
            </a:r>
          </a:p>
          <a:p>
            <a:r>
              <a:rPr lang="en-US"/>
              <a:t>Allow enough time to check your final draft – possible referencing errors or omissions e.g. make sure all in-text citations have a corresponding entry in your reference list (vice versa).</a:t>
            </a:r>
          </a:p>
        </p:txBody>
      </p:sp>
    </p:spTree>
    <p:extLst>
      <p:ext uri="{BB962C8B-B14F-4D97-AF65-F5344CB8AC3E}">
        <p14:creationId xmlns:p14="http://schemas.microsoft.com/office/powerpoint/2010/main" val="453408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Wood Type</vt:lpstr>
      <vt:lpstr>Global Skills</vt:lpstr>
      <vt:lpstr>What is Referencing?</vt:lpstr>
      <vt:lpstr>Why Reference?</vt:lpstr>
      <vt:lpstr>When should you reference?</vt:lpstr>
      <vt:lpstr>What should you Reference?</vt:lpstr>
      <vt:lpstr>What About Secondary Referencing?</vt:lpstr>
      <vt:lpstr>What About referencing common knowledge?</vt:lpstr>
      <vt:lpstr>What is plagiarism?</vt:lpstr>
      <vt:lpstr>How can I avoid Plagiarism?</vt:lpstr>
      <vt:lpstr>Useful REsources for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Skills</dc:title>
  <cp:revision>1</cp:revision>
  <dcterms:modified xsi:type="dcterms:W3CDTF">2016-11-21T00:47:15Z</dcterms:modified>
</cp:coreProperties>
</file>