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sldIdLst>
    <p:sldId id="256" r:id="rId2"/>
    <p:sldId id="257" r:id="rId3"/>
    <p:sldId id="258" r:id="rId4"/>
    <p:sldId id="260" r:id="rId5"/>
    <p:sldId id="259" r:id="rId6"/>
    <p:sldId id="261" r:id="rId7"/>
    <p:sldId id="262" r:id="rId8"/>
    <p:sldId id="263" r:id="rId9"/>
    <p:sldId id="264" r:id="rId10"/>
    <p:sldId id="266" r:id="rId11"/>
    <p:sldId id="267" r:id="rId12"/>
    <p:sldId id="265"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snapToObjects="1">
      <p:cViewPr varScale="1">
        <p:scale>
          <a:sx n="104" d="100"/>
          <a:sy n="104" d="100"/>
        </p:scale>
        <p:origin x="232"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4/26/22</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5133587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4/26/22</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1286085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4/26/22</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0411253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4/26/22</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3865633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4/26/22</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551110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4/26/22</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4470826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4/26/22</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5296563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4/26/22</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6994297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4/26/22</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8118715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4/26/22</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5359363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4/26/22</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77913374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4/26/22</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3992377848"/>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24" r:id="rId6"/>
    <p:sldLayoutId id="2147483719" r:id="rId7"/>
    <p:sldLayoutId id="2147483720" r:id="rId8"/>
    <p:sldLayoutId id="2147483721" r:id="rId9"/>
    <p:sldLayoutId id="2147483723" r:id="rId10"/>
    <p:sldLayoutId id="2147483722" r:id="rId1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tanleygibbons.com/shop/commonwealth-world-stamps?search=&amp;commonwealth_stamp_region=Falkland+Islands+%26+South+Atlantic&amp;commonwealth_stamp_territory%5BFalkland%2BIslands%5D=Falkland+Islands&amp;commonwealth_stamp_sub_territory%5BFalkland%2BIslands%5D=Falkland+Islands&amp;commonwealth_stamp_type=0&amp;commonwealth_stamp_condition=0&amp;issue-date-min=0&amp;issue-date-max=0&amp;price-min=&amp;price-max=&amp;groupId=2&amp;sort=date_added%7Cdesc&amp;ccm_paging_length=64&amp;groupId=2&amp;saved_search_id=" TargetMode="External"/><Relationship Id="rId2" Type="http://schemas.openxmlformats.org/officeDocument/2006/relationships/hyperlink" Target="https://www.stanleygibbons.com/shop/commonwealth-world-stamps?search=kangaroo&amp;sort=relevance%7Cdesc"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stanleygibbons.com/shop/commonwealth-world-stamps?search=&amp;commonwealth_stamp_region=Africa&amp;commonwealth_stamp_territory%5BSudan%5D=Sudan&amp;commonwealth_stamp_type=0&amp;commonwealth_stamp_condition=0&amp;issue-date-min=0&amp;issue-date-max=0&amp;price-min=&amp;price-max=&amp;groupId=2&amp;sort=date_added%7Cdesc&amp;ccm_paging_length=64&amp;groupId=2&amp;saved_search_id="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stanleygibbons.com/products/2021-collect-british-stamps-catalogue" TargetMode="External"/><Relationship Id="rId3" Type="http://schemas.openxmlformats.org/officeDocument/2006/relationships/hyperlink" Target="https://www.stanleygibbons.com/shop/publications/stamp-catalogues" TargetMode="External"/><Relationship Id="rId7" Type="http://schemas.openxmlformats.org/officeDocument/2006/relationships/hyperlink" Target="https://www.stanleygibbons.com/products/2021-great-britain-concise-stamp-catalogue"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www.stanleygibbons.com/products/2021-commonwealth-british-empire-stamp-catalogue-1840-1970" TargetMode="External"/><Relationship Id="rId5" Type="http://schemas.openxmlformats.org/officeDocument/2006/relationships/hyperlink" Target="https://www.stanleygibbons.com/shop/publications-albums-accessories?publications_category=Stamp+Catalogues&amp;publications_sub_category=0&amp;publications_type=0&amp;manufacturer=0&amp;date-min=&amp;date-max=&amp;search=commonwealth&amp;sort=date_added%7Cdesc&amp;ccm_paging_length=64&amp;groupId=3" TargetMode="External"/><Relationship Id="rId4" Type="http://schemas.openxmlformats.org/officeDocument/2006/relationships/hyperlink" Target="https://www.stanleygibbons.com/products/2020-stamps-world-set-6-catalogue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stanleygibbons.com/shop/publications/other-accessories"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stanleygibbons.com/shop/publications-albums-accessories" TargetMode="External"/><Relationship Id="rId2" Type="http://schemas.openxmlformats.org/officeDocument/2006/relationships/hyperlink" Target="https://www.stanleygibbons.com/collecting-stamps/dispatches/storing-your-stamp-collection"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stanleygibbons.com/shop/publications/stamp-mounts-and-hinge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stanleygibbons.com/shop/publications/stockbooks-and-hagner-pages"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hyperlink" Target="https://www.stanleygibbons.com/shop/commonwealth/cover" TargetMode="External"/><Relationship Id="rId3" Type="http://schemas.openxmlformats.org/officeDocument/2006/relationships/hyperlink" Target="https://www.stanleygibbons.com/shop/great-britain/telegraphs" TargetMode="External"/><Relationship Id="rId7" Type="http://schemas.openxmlformats.org/officeDocument/2006/relationships/hyperlink" Target="https://www.stanleygibbons.com/shop/great-britain/railway"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www.stanleygibbons.com/shop/commonwealth/cancels" TargetMode="External"/><Relationship Id="rId5" Type="http://schemas.openxmlformats.org/officeDocument/2006/relationships/hyperlink" Target="https://www.stanleygibbons.com/shop/great-britain/used" TargetMode="External"/><Relationship Id="rId4" Type="http://schemas.openxmlformats.org/officeDocument/2006/relationships/hyperlink" Target="https://www.stanleygibbons.com/shop/great-britain/postal-fiscal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B15E4E"/>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9" name="Freeform: Shape 11">
            <a:extLst>
              <a:ext uri="{FF2B5EF4-FFF2-40B4-BE49-F238E27FC236}">
                <a16:creationId xmlns:a16="http://schemas.microsoft.com/office/drawing/2014/main" id="{4A8FDA66-67B4-4DBE-8354-C26F91ADB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custGeom>
            <a:avLst/>
            <a:gdLst>
              <a:gd name="connsiteX0" fmla="*/ 0 w 12191999"/>
              <a:gd name="connsiteY0" fmla="*/ 0 h 6857999"/>
              <a:gd name="connsiteX1" fmla="*/ 12191999 w 12191999"/>
              <a:gd name="connsiteY1" fmla="*/ 0 h 6857999"/>
              <a:gd name="connsiteX2" fmla="*/ 12191999 w 12191999"/>
              <a:gd name="connsiteY2" fmla="*/ 6857999 h 6857999"/>
              <a:gd name="connsiteX3" fmla="*/ 0 w 1219199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1999" h="6857999">
                <a:moveTo>
                  <a:pt x="0" y="0"/>
                </a:moveTo>
                <a:lnTo>
                  <a:pt x="12191999" y="0"/>
                </a:lnTo>
                <a:lnTo>
                  <a:pt x="12191999" y="6857999"/>
                </a:lnTo>
                <a:lnTo>
                  <a:pt x="0" y="685799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3">
            <a:extLst>
              <a:ext uri="{FF2B5EF4-FFF2-40B4-BE49-F238E27FC236}">
                <a16:creationId xmlns:a16="http://schemas.microsoft.com/office/drawing/2014/main" id="{3B2B1500-BB55-471C-8A9E-67288297E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9224"/>
            <a:ext cx="6305549" cy="6328777"/>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5">
            <a:extLst>
              <a:ext uri="{FF2B5EF4-FFF2-40B4-BE49-F238E27FC236}">
                <a16:creationId xmlns:a16="http://schemas.microsoft.com/office/drawing/2014/main" id="{3045E22C-A99D-41BB-AF14-EF1B1E745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525"/>
            <a:ext cx="6130391" cy="672147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2" name="Title 1">
            <a:extLst>
              <a:ext uri="{FF2B5EF4-FFF2-40B4-BE49-F238E27FC236}">
                <a16:creationId xmlns:a16="http://schemas.microsoft.com/office/drawing/2014/main" id="{B212057F-DC08-28BC-B0FD-16A689FBE2D5}"/>
              </a:ext>
            </a:extLst>
          </p:cNvPr>
          <p:cNvSpPr>
            <a:spLocks noGrp="1"/>
          </p:cNvSpPr>
          <p:nvPr>
            <p:ph type="ctrTitle"/>
          </p:nvPr>
        </p:nvSpPr>
        <p:spPr>
          <a:xfrm>
            <a:off x="0" y="2550612"/>
            <a:ext cx="5543549" cy="2286000"/>
          </a:xfrm>
        </p:spPr>
        <p:txBody>
          <a:bodyPr>
            <a:normAutofit fontScale="90000"/>
          </a:bodyPr>
          <a:lstStyle/>
          <a:p>
            <a:r>
              <a:rPr lang="en-SG" dirty="0"/>
              <a:t>A Guide To Stamp Collecting</a:t>
            </a:r>
            <a:br>
              <a:rPr lang="en-SG" sz="4400" dirty="0"/>
            </a:br>
            <a:br>
              <a:rPr lang="en-SG" sz="4400" dirty="0"/>
            </a:br>
            <a:endParaRPr lang="en-US" sz="4400" dirty="0"/>
          </a:p>
        </p:txBody>
      </p:sp>
      <p:pic>
        <p:nvPicPr>
          <p:cNvPr id="5" name="Picture 4" descr="A picture containing application&#10;&#10;Description automatically generated">
            <a:extLst>
              <a:ext uri="{FF2B5EF4-FFF2-40B4-BE49-F238E27FC236}">
                <a16:creationId xmlns:a16="http://schemas.microsoft.com/office/drawing/2014/main" id="{FE84DAB6-5110-C261-3C65-E87512D7D65A}"/>
              </a:ext>
            </a:extLst>
          </p:cNvPr>
          <p:cNvPicPr>
            <a:picLocks noChangeAspect="1"/>
          </p:cNvPicPr>
          <p:nvPr/>
        </p:nvPicPr>
        <p:blipFill>
          <a:blip r:embed="rId2"/>
          <a:stretch>
            <a:fillRect/>
          </a:stretch>
        </p:blipFill>
        <p:spPr>
          <a:xfrm>
            <a:off x="7186552" y="1214438"/>
            <a:ext cx="3949287" cy="456565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241B0593-D64C-0394-C580-6B810A58F054}"/>
              </a:ext>
            </a:extLst>
          </p:cNvPr>
          <p:cNvPicPr>
            <a:picLocks noChangeAspect="1"/>
          </p:cNvPicPr>
          <p:nvPr/>
        </p:nvPicPr>
        <p:blipFill>
          <a:blip r:embed="rId3"/>
          <a:stretch>
            <a:fillRect/>
          </a:stretch>
        </p:blipFill>
        <p:spPr>
          <a:xfrm>
            <a:off x="1586446" y="4722311"/>
            <a:ext cx="2397888" cy="1852913"/>
          </a:xfrm>
          <a:prstGeom prst="rect">
            <a:avLst/>
          </a:prstGeom>
        </p:spPr>
      </p:pic>
    </p:spTree>
    <p:extLst>
      <p:ext uri="{BB962C8B-B14F-4D97-AF65-F5344CB8AC3E}">
        <p14:creationId xmlns:p14="http://schemas.microsoft.com/office/powerpoint/2010/main" val="35405485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4000">
        <p159:morph option="byObject"/>
      </p:transition>
    </mc:Choice>
    <mc:Fallback>
      <p:transition spd="slow" advTm="4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8" name="Freeform: Shape 37">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40" name="Freeform: Shape 39">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42" name="Freeform: Shape 41">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44" name="Rectangle 43">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D065C6D-EB42-400B-99C4-D0ACE936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3174" y="0"/>
            <a:ext cx="5578824" cy="6028256"/>
          </a:xfrm>
          <a:custGeom>
            <a:avLst/>
            <a:gdLst>
              <a:gd name="connsiteX0" fmla="*/ 1681218 w 5578824"/>
              <a:gd name="connsiteY0" fmla="*/ 0 h 6028256"/>
              <a:gd name="connsiteX1" fmla="*/ 5578824 w 5578824"/>
              <a:gd name="connsiteY1" fmla="*/ 0 h 6028256"/>
              <a:gd name="connsiteX2" fmla="*/ 5578824 w 5578824"/>
              <a:gd name="connsiteY2" fmla="*/ 5760161 h 6028256"/>
              <a:gd name="connsiteX3" fmla="*/ 5441231 w 5578824"/>
              <a:gd name="connsiteY3" fmla="*/ 5804042 h 6028256"/>
              <a:gd name="connsiteX4" fmla="*/ 4253224 w 5578824"/>
              <a:gd name="connsiteY4" fmla="*/ 5980388 h 6028256"/>
              <a:gd name="connsiteX5" fmla="*/ 837278 w 5578824"/>
              <a:gd name="connsiteY5" fmla="*/ 4877588 h 6028256"/>
              <a:gd name="connsiteX6" fmla="*/ 109626 w 5578824"/>
              <a:gd name="connsiteY6" fmla="*/ 3329255 h 6028256"/>
              <a:gd name="connsiteX7" fmla="*/ 156962 w 5578824"/>
              <a:gd name="connsiteY7" fmla="*/ 1773839 h 6028256"/>
              <a:gd name="connsiteX8" fmla="*/ 904890 w 5578824"/>
              <a:gd name="connsiteY8" fmla="*/ 738354 h 6028256"/>
              <a:gd name="connsiteX9" fmla="*/ 1304592 w 5578824"/>
              <a:gd name="connsiteY9" fmla="*/ 360545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16" name="TextBox 15">
            <a:extLst>
              <a:ext uri="{FF2B5EF4-FFF2-40B4-BE49-F238E27FC236}">
                <a16:creationId xmlns:a16="http://schemas.microsoft.com/office/drawing/2014/main" id="{416C8CCB-C72B-6E56-F324-391B685A1D86}"/>
              </a:ext>
            </a:extLst>
          </p:cNvPr>
          <p:cNvSpPr txBox="1"/>
          <p:nvPr/>
        </p:nvSpPr>
        <p:spPr>
          <a:xfrm>
            <a:off x="573783" y="572095"/>
            <a:ext cx="5334000" cy="5523905"/>
          </a:xfrm>
          <a:prstGeom prst="rect">
            <a:avLst/>
          </a:prstGeom>
        </p:spPr>
        <p:txBody>
          <a:bodyPr vert="horz" lIns="91440" tIns="45720" rIns="91440" bIns="45720" rtlCol="0">
            <a:normAutofit lnSpcReduction="10000"/>
          </a:bodyPr>
          <a:lstStyle/>
          <a:p>
            <a:r>
              <a:rPr lang="en-SG" b="1" dirty="0"/>
              <a:t>• </a:t>
            </a:r>
            <a:r>
              <a:rPr lang="en-SG" b="1" u="sng" dirty="0"/>
              <a:t>Iconic Stamps</a:t>
            </a:r>
          </a:p>
          <a:p>
            <a:r>
              <a:rPr lang="en-SG" dirty="0"/>
              <a:t>Some stamps find their way into every collector's albums. Stanley Gibbons consider some items as iconic to the hobby of stamp collecting, representing significant historical moments or new technological developments.</a:t>
            </a:r>
          </a:p>
          <a:p>
            <a:endParaRPr lang="en-SG" dirty="0"/>
          </a:p>
          <a:p>
            <a:r>
              <a:rPr lang="en-SG" b="1" dirty="0"/>
              <a:t>• </a:t>
            </a:r>
            <a:r>
              <a:rPr lang="en-SG" b="1" u="sng" dirty="0"/>
              <a:t>Monarch Stamps</a:t>
            </a:r>
          </a:p>
          <a:p>
            <a:r>
              <a:rPr lang="en-SG" dirty="0"/>
              <a:t>Monarchs symbolise Great Britain's evolution through times of advancement and struggle. Succession, abdication, war and prosperity, all frozen in time in the stamps that marked those moments.</a:t>
            </a:r>
          </a:p>
          <a:p>
            <a:endParaRPr lang="en-SG" dirty="0"/>
          </a:p>
          <a:p>
            <a:r>
              <a:rPr lang="en-SG" b="1" dirty="0"/>
              <a:t>• </a:t>
            </a:r>
            <a:r>
              <a:rPr lang="en-SG" b="1" u="sng" dirty="0"/>
              <a:t>By Country</a:t>
            </a:r>
          </a:p>
          <a:p>
            <a:r>
              <a:rPr lang="en-SG" dirty="0"/>
              <a:t>You could learn about a country's leadership, history, flora and fauna all through studying its stamp designs and representations. Some of the most popular items include Australia's </a:t>
            </a:r>
            <a:r>
              <a:rPr lang="en-SG" u="sng" dirty="0">
                <a:hlinkClick r:id="rId2"/>
              </a:rPr>
              <a:t>Kangaroo stamps</a:t>
            </a:r>
            <a:r>
              <a:rPr lang="en-SG" dirty="0"/>
              <a:t>, the Whale and Penguin stamps from the </a:t>
            </a:r>
            <a:r>
              <a:rPr lang="en-SG" u="sng" dirty="0">
                <a:hlinkClick r:id="rId3"/>
              </a:rPr>
              <a:t>Falkland Islands</a:t>
            </a:r>
            <a:r>
              <a:rPr lang="en-SG" dirty="0"/>
              <a:t> and the Desert Postman stamps of </a:t>
            </a:r>
            <a:r>
              <a:rPr lang="en-SG" u="sng" dirty="0">
                <a:hlinkClick r:id="rId4"/>
              </a:rPr>
              <a:t>Sudan</a:t>
            </a:r>
            <a:r>
              <a:rPr lang="en-SG" dirty="0"/>
              <a:t>.</a:t>
            </a:r>
          </a:p>
          <a:p>
            <a:endParaRPr lang="en-SG" dirty="0"/>
          </a:p>
          <a:p>
            <a:endParaRPr lang="en-SG" dirty="0"/>
          </a:p>
          <a:p>
            <a:endParaRPr lang="en-SG" dirty="0"/>
          </a:p>
        </p:txBody>
      </p:sp>
      <p:pic>
        <p:nvPicPr>
          <p:cNvPr id="5" name="Picture 4">
            <a:extLst>
              <a:ext uri="{FF2B5EF4-FFF2-40B4-BE49-F238E27FC236}">
                <a16:creationId xmlns:a16="http://schemas.microsoft.com/office/drawing/2014/main" id="{FE84DAB6-5110-C261-3C65-E87512D7D65A}"/>
              </a:ext>
            </a:extLst>
          </p:cNvPr>
          <p:cNvPicPr>
            <a:picLocks noChangeAspect="1"/>
          </p:cNvPicPr>
          <p:nvPr/>
        </p:nvPicPr>
        <p:blipFill>
          <a:blip r:embed="rId5"/>
          <a:srcRect/>
          <a:stretch/>
        </p:blipFill>
        <p:spPr>
          <a:xfrm>
            <a:off x="7218045" y="852976"/>
            <a:ext cx="4613910" cy="5171098"/>
          </a:xfrm>
          <a:prstGeom prst="rect">
            <a:avLst/>
          </a:prstGeom>
        </p:spPr>
      </p:pic>
    </p:spTree>
    <p:extLst>
      <p:ext uri="{BB962C8B-B14F-4D97-AF65-F5344CB8AC3E}">
        <p14:creationId xmlns:p14="http://schemas.microsoft.com/office/powerpoint/2010/main" val="19540203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45000">
        <p159:morph option="byObject"/>
      </p:transition>
    </mc:Choice>
    <mc:Fallback>
      <p:transition spd="slow" advTm="4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8" name="Freeform: Shape 67">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70" name="Freeform: Shape 69">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72" name="Freeform: Shape 71">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74" name="Rectangle 73">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551AE076-7865-49BB-81C0-8C9E7E994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802" y="832508"/>
            <a:ext cx="4448352" cy="6025492"/>
          </a:xfrm>
          <a:custGeom>
            <a:avLst/>
            <a:gdLst>
              <a:gd name="connsiteX0" fmla="*/ 3173139 w 4448352"/>
              <a:gd name="connsiteY0" fmla="*/ 74 h 6025492"/>
              <a:gd name="connsiteX1" fmla="*/ 3840337 w 4448352"/>
              <a:gd name="connsiteY1" fmla="*/ 136997 h 6025492"/>
              <a:gd name="connsiteX2" fmla="*/ 4400480 w 4448352"/>
              <a:gd name="connsiteY2" fmla="*/ 1061406 h 6025492"/>
              <a:gd name="connsiteX3" fmla="*/ 3812207 w 4448352"/>
              <a:gd name="connsiteY3" fmla="*/ 2268177 h 6025492"/>
              <a:gd name="connsiteX4" fmla="*/ 2566852 w 4448352"/>
              <a:gd name="connsiteY4" fmla="*/ 4362395 h 6025492"/>
              <a:gd name="connsiteX5" fmla="*/ 1381603 w 4448352"/>
              <a:gd name="connsiteY5" fmla="*/ 6002073 h 6025492"/>
              <a:gd name="connsiteX6" fmla="*/ 1358105 w 4448352"/>
              <a:gd name="connsiteY6" fmla="*/ 6025492 h 6025492"/>
              <a:gd name="connsiteX7" fmla="*/ 147593 w 4448352"/>
              <a:gd name="connsiteY7" fmla="*/ 6025492 h 6025492"/>
              <a:gd name="connsiteX8" fmla="*/ 135095 w 4448352"/>
              <a:gd name="connsiteY8" fmla="*/ 5970139 h 6025492"/>
              <a:gd name="connsiteX9" fmla="*/ 989 w 4448352"/>
              <a:gd name="connsiteY9" fmla="*/ 3558990 h 6025492"/>
              <a:gd name="connsiteX10" fmla="*/ 134613 w 4448352"/>
              <a:gd name="connsiteY10" fmla="*/ 2769335 h 6025492"/>
              <a:gd name="connsiteX11" fmla="*/ 812398 w 4448352"/>
              <a:gd name="connsiteY11" fmla="*/ 1669996 h 6025492"/>
              <a:gd name="connsiteX12" fmla="*/ 1830565 w 4448352"/>
              <a:gd name="connsiteY12" fmla="*/ 638164 h 6025492"/>
              <a:gd name="connsiteX13" fmla="*/ 3173139 w 4448352"/>
              <a:gd name="connsiteY13" fmla="*/ 74 h 6025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8352" h="6025492">
                <a:moveTo>
                  <a:pt x="3173139" y="74"/>
                </a:moveTo>
                <a:cubicBezTo>
                  <a:pt x="3404376" y="2427"/>
                  <a:pt x="3621703" y="61078"/>
                  <a:pt x="3840337" y="136997"/>
                </a:cubicBezTo>
                <a:cubicBezTo>
                  <a:pt x="4230681" y="272614"/>
                  <a:pt x="4578505" y="404218"/>
                  <a:pt x="4400480" y="1061406"/>
                </a:cubicBezTo>
                <a:cubicBezTo>
                  <a:pt x="4294008" y="1454598"/>
                  <a:pt x="4050153" y="1868133"/>
                  <a:pt x="3812207" y="2268177"/>
                </a:cubicBezTo>
                <a:cubicBezTo>
                  <a:pt x="3397090" y="2966250"/>
                  <a:pt x="2981970" y="3664324"/>
                  <a:pt x="2566852" y="4362395"/>
                </a:cubicBezTo>
                <a:cubicBezTo>
                  <a:pt x="2261941" y="4875091"/>
                  <a:pt x="1813643" y="5542665"/>
                  <a:pt x="1381603" y="6002073"/>
                </a:cubicBezTo>
                <a:lnTo>
                  <a:pt x="1358105" y="6025492"/>
                </a:lnTo>
                <a:lnTo>
                  <a:pt x="147593" y="6025492"/>
                </a:lnTo>
                <a:lnTo>
                  <a:pt x="135095" y="5970139"/>
                </a:lnTo>
                <a:cubicBezTo>
                  <a:pt x="3334" y="5264474"/>
                  <a:pt x="25734" y="4338079"/>
                  <a:pt x="989" y="3558990"/>
                </a:cubicBezTo>
                <a:cubicBezTo>
                  <a:pt x="-7696" y="3286585"/>
                  <a:pt x="41149" y="3024098"/>
                  <a:pt x="134613" y="2769335"/>
                </a:cubicBezTo>
                <a:cubicBezTo>
                  <a:pt x="274734" y="2387350"/>
                  <a:pt x="515201" y="2023048"/>
                  <a:pt x="812398" y="1669996"/>
                </a:cubicBezTo>
                <a:cubicBezTo>
                  <a:pt x="1109596" y="1316945"/>
                  <a:pt x="1463524" y="975145"/>
                  <a:pt x="1830565" y="638164"/>
                </a:cubicBezTo>
                <a:cubicBezTo>
                  <a:pt x="2363706" y="148617"/>
                  <a:pt x="2787743" y="-3847"/>
                  <a:pt x="3173139" y="74"/>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424ECFA8-BE37-446C-B1BD-88D2981B6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197" y="533400"/>
            <a:ext cx="5085498" cy="6329048"/>
          </a:xfrm>
          <a:custGeom>
            <a:avLst/>
            <a:gdLst>
              <a:gd name="connsiteX0" fmla="*/ 3173139 w 4448352"/>
              <a:gd name="connsiteY0" fmla="*/ 74 h 6025492"/>
              <a:gd name="connsiteX1" fmla="*/ 3840337 w 4448352"/>
              <a:gd name="connsiteY1" fmla="*/ 136997 h 6025492"/>
              <a:gd name="connsiteX2" fmla="*/ 4400480 w 4448352"/>
              <a:gd name="connsiteY2" fmla="*/ 1061406 h 6025492"/>
              <a:gd name="connsiteX3" fmla="*/ 3812207 w 4448352"/>
              <a:gd name="connsiteY3" fmla="*/ 2268177 h 6025492"/>
              <a:gd name="connsiteX4" fmla="*/ 2566852 w 4448352"/>
              <a:gd name="connsiteY4" fmla="*/ 4362395 h 6025492"/>
              <a:gd name="connsiteX5" fmla="*/ 1381603 w 4448352"/>
              <a:gd name="connsiteY5" fmla="*/ 6002073 h 6025492"/>
              <a:gd name="connsiteX6" fmla="*/ 1358105 w 4448352"/>
              <a:gd name="connsiteY6" fmla="*/ 6025492 h 6025492"/>
              <a:gd name="connsiteX7" fmla="*/ 147593 w 4448352"/>
              <a:gd name="connsiteY7" fmla="*/ 6025492 h 6025492"/>
              <a:gd name="connsiteX8" fmla="*/ 135095 w 4448352"/>
              <a:gd name="connsiteY8" fmla="*/ 5970139 h 6025492"/>
              <a:gd name="connsiteX9" fmla="*/ 989 w 4448352"/>
              <a:gd name="connsiteY9" fmla="*/ 3558990 h 6025492"/>
              <a:gd name="connsiteX10" fmla="*/ 134613 w 4448352"/>
              <a:gd name="connsiteY10" fmla="*/ 2769335 h 6025492"/>
              <a:gd name="connsiteX11" fmla="*/ 812398 w 4448352"/>
              <a:gd name="connsiteY11" fmla="*/ 1669996 h 6025492"/>
              <a:gd name="connsiteX12" fmla="*/ 1830565 w 4448352"/>
              <a:gd name="connsiteY12" fmla="*/ 638164 h 6025492"/>
              <a:gd name="connsiteX13" fmla="*/ 3173139 w 4448352"/>
              <a:gd name="connsiteY13" fmla="*/ 74 h 6025492"/>
              <a:gd name="connsiteX0" fmla="*/ 147593 w 4448352"/>
              <a:gd name="connsiteY0" fmla="*/ 6025492 h 6112608"/>
              <a:gd name="connsiteX1" fmla="*/ 135095 w 4448352"/>
              <a:gd name="connsiteY1" fmla="*/ 5970139 h 6112608"/>
              <a:gd name="connsiteX2" fmla="*/ 989 w 4448352"/>
              <a:gd name="connsiteY2" fmla="*/ 3558990 h 6112608"/>
              <a:gd name="connsiteX3" fmla="*/ 134613 w 4448352"/>
              <a:gd name="connsiteY3" fmla="*/ 2769335 h 6112608"/>
              <a:gd name="connsiteX4" fmla="*/ 812398 w 4448352"/>
              <a:gd name="connsiteY4" fmla="*/ 1669996 h 6112608"/>
              <a:gd name="connsiteX5" fmla="*/ 1830565 w 4448352"/>
              <a:gd name="connsiteY5" fmla="*/ 638164 h 6112608"/>
              <a:gd name="connsiteX6" fmla="*/ 3173139 w 4448352"/>
              <a:gd name="connsiteY6" fmla="*/ 74 h 6112608"/>
              <a:gd name="connsiteX7" fmla="*/ 3840337 w 4448352"/>
              <a:gd name="connsiteY7" fmla="*/ 136997 h 6112608"/>
              <a:gd name="connsiteX8" fmla="*/ 4400480 w 4448352"/>
              <a:gd name="connsiteY8" fmla="*/ 1061406 h 6112608"/>
              <a:gd name="connsiteX9" fmla="*/ 3812207 w 4448352"/>
              <a:gd name="connsiteY9" fmla="*/ 2268177 h 6112608"/>
              <a:gd name="connsiteX10" fmla="*/ 2566852 w 4448352"/>
              <a:gd name="connsiteY10" fmla="*/ 4362395 h 6112608"/>
              <a:gd name="connsiteX11" fmla="*/ 1381603 w 4448352"/>
              <a:gd name="connsiteY11" fmla="*/ 6002073 h 6112608"/>
              <a:gd name="connsiteX12" fmla="*/ 1457187 w 4448352"/>
              <a:gd name="connsiteY12" fmla="*/ 6112608 h 6112608"/>
              <a:gd name="connsiteX0" fmla="*/ 147593 w 4448352"/>
              <a:gd name="connsiteY0" fmla="*/ 6025492 h 6025492"/>
              <a:gd name="connsiteX1" fmla="*/ 135095 w 4448352"/>
              <a:gd name="connsiteY1" fmla="*/ 5970139 h 6025492"/>
              <a:gd name="connsiteX2" fmla="*/ 989 w 4448352"/>
              <a:gd name="connsiteY2" fmla="*/ 3558990 h 6025492"/>
              <a:gd name="connsiteX3" fmla="*/ 134613 w 4448352"/>
              <a:gd name="connsiteY3" fmla="*/ 2769335 h 6025492"/>
              <a:gd name="connsiteX4" fmla="*/ 812398 w 4448352"/>
              <a:gd name="connsiteY4" fmla="*/ 1669996 h 6025492"/>
              <a:gd name="connsiteX5" fmla="*/ 1830565 w 4448352"/>
              <a:gd name="connsiteY5" fmla="*/ 638164 h 6025492"/>
              <a:gd name="connsiteX6" fmla="*/ 3173139 w 4448352"/>
              <a:gd name="connsiteY6" fmla="*/ 74 h 6025492"/>
              <a:gd name="connsiteX7" fmla="*/ 3840337 w 4448352"/>
              <a:gd name="connsiteY7" fmla="*/ 136997 h 6025492"/>
              <a:gd name="connsiteX8" fmla="*/ 4400480 w 4448352"/>
              <a:gd name="connsiteY8" fmla="*/ 1061406 h 6025492"/>
              <a:gd name="connsiteX9" fmla="*/ 3812207 w 4448352"/>
              <a:gd name="connsiteY9" fmla="*/ 2268177 h 6025492"/>
              <a:gd name="connsiteX10" fmla="*/ 2566852 w 4448352"/>
              <a:gd name="connsiteY10" fmla="*/ 4362395 h 6025492"/>
              <a:gd name="connsiteX11" fmla="*/ 1381603 w 4448352"/>
              <a:gd name="connsiteY11" fmla="*/ 6002073 h 6025492"/>
              <a:gd name="connsiteX0" fmla="*/ 147593 w 4448352"/>
              <a:gd name="connsiteY0" fmla="*/ 6025492 h 6029730"/>
              <a:gd name="connsiteX1" fmla="*/ 135095 w 4448352"/>
              <a:gd name="connsiteY1" fmla="*/ 5970139 h 6029730"/>
              <a:gd name="connsiteX2" fmla="*/ 989 w 4448352"/>
              <a:gd name="connsiteY2" fmla="*/ 3558990 h 6029730"/>
              <a:gd name="connsiteX3" fmla="*/ 134613 w 4448352"/>
              <a:gd name="connsiteY3" fmla="*/ 2769335 h 6029730"/>
              <a:gd name="connsiteX4" fmla="*/ 812398 w 4448352"/>
              <a:gd name="connsiteY4" fmla="*/ 1669996 h 6029730"/>
              <a:gd name="connsiteX5" fmla="*/ 1830565 w 4448352"/>
              <a:gd name="connsiteY5" fmla="*/ 638164 h 6029730"/>
              <a:gd name="connsiteX6" fmla="*/ 3173139 w 4448352"/>
              <a:gd name="connsiteY6" fmla="*/ 74 h 6029730"/>
              <a:gd name="connsiteX7" fmla="*/ 3840337 w 4448352"/>
              <a:gd name="connsiteY7" fmla="*/ 136997 h 6029730"/>
              <a:gd name="connsiteX8" fmla="*/ 4400480 w 4448352"/>
              <a:gd name="connsiteY8" fmla="*/ 1061406 h 6029730"/>
              <a:gd name="connsiteX9" fmla="*/ 3812207 w 4448352"/>
              <a:gd name="connsiteY9" fmla="*/ 2268177 h 6029730"/>
              <a:gd name="connsiteX10" fmla="*/ 2566852 w 4448352"/>
              <a:gd name="connsiteY10" fmla="*/ 4362395 h 6029730"/>
              <a:gd name="connsiteX11" fmla="*/ 1397330 w 4448352"/>
              <a:gd name="connsiteY11" fmla="*/ 6029730 h 602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48352" h="6029730">
                <a:moveTo>
                  <a:pt x="147593" y="6025492"/>
                </a:moveTo>
                <a:lnTo>
                  <a:pt x="135095" y="5970139"/>
                </a:lnTo>
                <a:cubicBezTo>
                  <a:pt x="3334" y="5264474"/>
                  <a:pt x="25734" y="4338079"/>
                  <a:pt x="989" y="3558990"/>
                </a:cubicBezTo>
                <a:cubicBezTo>
                  <a:pt x="-7696" y="3286585"/>
                  <a:pt x="41149" y="3024098"/>
                  <a:pt x="134613" y="2769335"/>
                </a:cubicBezTo>
                <a:cubicBezTo>
                  <a:pt x="274734" y="2387350"/>
                  <a:pt x="515201" y="2023048"/>
                  <a:pt x="812398" y="1669996"/>
                </a:cubicBezTo>
                <a:cubicBezTo>
                  <a:pt x="1109596" y="1316945"/>
                  <a:pt x="1463524" y="975145"/>
                  <a:pt x="1830565" y="638164"/>
                </a:cubicBezTo>
                <a:cubicBezTo>
                  <a:pt x="2363706" y="148617"/>
                  <a:pt x="2787743" y="-3847"/>
                  <a:pt x="3173139" y="74"/>
                </a:cubicBezTo>
                <a:cubicBezTo>
                  <a:pt x="3404376" y="2427"/>
                  <a:pt x="3621702" y="61078"/>
                  <a:pt x="3840337" y="136997"/>
                </a:cubicBezTo>
                <a:cubicBezTo>
                  <a:pt x="4230681" y="272614"/>
                  <a:pt x="4578505" y="404218"/>
                  <a:pt x="4400480" y="1061406"/>
                </a:cubicBezTo>
                <a:cubicBezTo>
                  <a:pt x="4294008" y="1454598"/>
                  <a:pt x="4050152" y="1868133"/>
                  <a:pt x="3812207" y="2268177"/>
                </a:cubicBezTo>
                <a:cubicBezTo>
                  <a:pt x="3397089" y="2966250"/>
                  <a:pt x="2969331" y="3735470"/>
                  <a:pt x="2566852" y="4362395"/>
                </a:cubicBezTo>
                <a:cubicBezTo>
                  <a:pt x="2164373" y="4989320"/>
                  <a:pt x="1829370" y="5570322"/>
                  <a:pt x="1397330" y="6029730"/>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pic>
        <p:nvPicPr>
          <p:cNvPr id="5" name="Picture 4">
            <a:extLst>
              <a:ext uri="{FF2B5EF4-FFF2-40B4-BE49-F238E27FC236}">
                <a16:creationId xmlns:a16="http://schemas.microsoft.com/office/drawing/2014/main" id="{FE84DAB6-5110-C261-3C65-E87512D7D65A}"/>
              </a:ext>
            </a:extLst>
          </p:cNvPr>
          <p:cNvPicPr>
            <a:picLocks noChangeAspect="1"/>
          </p:cNvPicPr>
          <p:nvPr/>
        </p:nvPicPr>
        <p:blipFill>
          <a:blip r:embed="rId2"/>
          <a:srcRect/>
          <a:stretch/>
        </p:blipFill>
        <p:spPr>
          <a:xfrm>
            <a:off x="716982" y="1672835"/>
            <a:ext cx="3927340" cy="4572001"/>
          </a:xfrm>
          <a:prstGeom prst="rect">
            <a:avLst/>
          </a:prstGeom>
        </p:spPr>
      </p:pic>
      <p:sp>
        <p:nvSpPr>
          <p:cNvPr id="16" name="TextBox 15">
            <a:extLst>
              <a:ext uri="{FF2B5EF4-FFF2-40B4-BE49-F238E27FC236}">
                <a16:creationId xmlns:a16="http://schemas.microsoft.com/office/drawing/2014/main" id="{416C8CCB-C72B-6E56-F324-391B685A1D86}"/>
              </a:ext>
            </a:extLst>
          </p:cNvPr>
          <p:cNvSpPr txBox="1"/>
          <p:nvPr/>
        </p:nvSpPr>
        <p:spPr>
          <a:xfrm>
            <a:off x="4887189" y="3607960"/>
            <a:ext cx="7261999" cy="3048001"/>
          </a:xfrm>
          <a:prstGeom prst="rect">
            <a:avLst/>
          </a:prstGeom>
        </p:spPr>
        <p:txBody>
          <a:bodyPr vert="horz" lIns="91440" tIns="45720" rIns="91440" bIns="45720" rtlCol="0">
            <a:noAutofit/>
          </a:bodyPr>
          <a:lstStyle/>
          <a:p>
            <a:endParaRPr lang="en-SG" dirty="0"/>
          </a:p>
        </p:txBody>
      </p:sp>
      <p:sp>
        <p:nvSpPr>
          <p:cNvPr id="2" name="TextBox 1">
            <a:extLst>
              <a:ext uri="{FF2B5EF4-FFF2-40B4-BE49-F238E27FC236}">
                <a16:creationId xmlns:a16="http://schemas.microsoft.com/office/drawing/2014/main" id="{2F695843-C96A-39F5-DBAA-4B32ED76D64C}"/>
              </a:ext>
            </a:extLst>
          </p:cNvPr>
          <p:cNvSpPr txBox="1"/>
          <p:nvPr/>
        </p:nvSpPr>
        <p:spPr>
          <a:xfrm>
            <a:off x="6474941" y="2458995"/>
            <a:ext cx="184731" cy="369332"/>
          </a:xfrm>
          <a:prstGeom prst="rect">
            <a:avLst/>
          </a:prstGeom>
          <a:noFill/>
        </p:spPr>
        <p:txBody>
          <a:bodyPr wrap="none" rtlCol="0">
            <a:spAutoFit/>
          </a:bodyPr>
          <a:lstStyle/>
          <a:p>
            <a:endParaRPr lang="en-US" dirty="0"/>
          </a:p>
        </p:txBody>
      </p:sp>
      <p:sp>
        <p:nvSpPr>
          <p:cNvPr id="11" name="Title 1">
            <a:extLst>
              <a:ext uri="{FF2B5EF4-FFF2-40B4-BE49-F238E27FC236}">
                <a16:creationId xmlns:a16="http://schemas.microsoft.com/office/drawing/2014/main" id="{F91B7E51-B12A-FF11-FEA4-9FDEA0B9E468}"/>
              </a:ext>
            </a:extLst>
          </p:cNvPr>
          <p:cNvSpPr>
            <a:spLocks noGrp="1"/>
          </p:cNvSpPr>
          <p:nvPr>
            <p:ph type="ctrTitle"/>
          </p:nvPr>
        </p:nvSpPr>
        <p:spPr>
          <a:xfrm>
            <a:off x="-18197" y="127898"/>
            <a:ext cx="5334000" cy="1524000"/>
          </a:xfrm>
        </p:spPr>
        <p:txBody>
          <a:bodyPr vert="horz" lIns="91440" tIns="45720" rIns="91440" bIns="45720" rtlCol="0" anchor="ctr">
            <a:normAutofit fontScale="90000"/>
          </a:bodyPr>
          <a:lstStyle/>
          <a:p>
            <a:r>
              <a:rPr lang="en-SG" dirty="0"/>
              <a:t>4. Learn to identify stamps</a:t>
            </a:r>
          </a:p>
        </p:txBody>
      </p:sp>
      <p:sp>
        <p:nvSpPr>
          <p:cNvPr id="3" name="TextBox 2">
            <a:extLst>
              <a:ext uri="{FF2B5EF4-FFF2-40B4-BE49-F238E27FC236}">
                <a16:creationId xmlns:a16="http://schemas.microsoft.com/office/drawing/2014/main" id="{6EE2970D-05C4-D2ED-67FF-BAFAF3ADD234}"/>
              </a:ext>
            </a:extLst>
          </p:cNvPr>
          <p:cNvSpPr txBox="1"/>
          <p:nvPr/>
        </p:nvSpPr>
        <p:spPr>
          <a:xfrm>
            <a:off x="5183025" y="405099"/>
            <a:ext cx="6999846" cy="6001643"/>
          </a:xfrm>
          <a:prstGeom prst="rect">
            <a:avLst/>
          </a:prstGeom>
          <a:noFill/>
        </p:spPr>
        <p:txBody>
          <a:bodyPr wrap="square" rtlCol="0">
            <a:spAutoFit/>
          </a:bodyPr>
          <a:lstStyle/>
          <a:p>
            <a:r>
              <a:rPr lang="en-SG" sz="1600" dirty="0"/>
              <a:t>A </a:t>
            </a:r>
            <a:r>
              <a:rPr lang="en-SG" sz="1600" u="sng" dirty="0">
                <a:hlinkClick r:id="rId3"/>
              </a:rPr>
              <a:t>stamp catalogue</a:t>
            </a:r>
            <a:r>
              <a:rPr lang="en-SG" sz="1600" dirty="0"/>
              <a:t> is a stamp dealer’s price list and is the most essential work of reference for the stamp collector. A stamp catalogue provides complete, detailed lists of all the postage stamps issued by every country in the world from the earliest days.</a:t>
            </a:r>
            <a:br>
              <a:rPr lang="en-SG" sz="1600" dirty="0"/>
            </a:br>
            <a:r>
              <a:rPr lang="en-SG" sz="1600" dirty="0"/>
              <a:t> </a:t>
            </a:r>
            <a:br>
              <a:rPr lang="en-SG" sz="1600" dirty="0"/>
            </a:br>
            <a:r>
              <a:rPr lang="en-SG" sz="1600" dirty="0"/>
              <a:t>Collectors use the catalogues as guides to assess whether a set of stamps can be completed or how stamps should be arranged in an album. It also helps collectors become more acquainted with their colours and names.</a:t>
            </a:r>
            <a:br>
              <a:rPr lang="en-SG" sz="1600" dirty="0"/>
            </a:br>
            <a:r>
              <a:rPr lang="en-SG" sz="1600" dirty="0"/>
              <a:t> </a:t>
            </a:r>
            <a:br>
              <a:rPr lang="en-SG" sz="1600" dirty="0"/>
            </a:br>
            <a:r>
              <a:rPr lang="en-SG" sz="1600" dirty="0"/>
              <a:t>The most useful catalogue for the beginner is the </a:t>
            </a:r>
            <a:r>
              <a:rPr lang="en-SG" sz="1600" u="sng" dirty="0">
                <a:hlinkClick r:id="rId4"/>
              </a:rPr>
              <a:t>Stanley Gibbons Simplified Catalogue of Stamps of the World</a:t>
            </a:r>
            <a:r>
              <a:rPr lang="en-SG" sz="1600" dirty="0"/>
              <a:t>, published in six volumes. Countries in Stamps of the World are arranged in alphabetical order, from Abu Dhabi to Zululand.</a:t>
            </a:r>
            <a:br>
              <a:rPr lang="en-SG" sz="1600" dirty="0"/>
            </a:br>
            <a:r>
              <a:rPr lang="en-SG" sz="1600" dirty="0"/>
              <a:t> </a:t>
            </a:r>
            <a:br>
              <a:rPr lang="en-SG" sz="1600" dirty="0"/>
            </a:br>
            <a:r>
              <a:rPr lang="en-SG" sz="1600" dirty="0"/>
              <a:t>There are also single volume </a:t>
            </a:r>
            <a:r>
              <a:rPr lang="en-SG" sz="1600" u="sng" dirty="0">
                <a:hlinkClick r:id="rId5"/>
              </a:rPr>
              <a:t>Commonwealth Simplified and Western Europe Simplified Catalogues</a:t>
            </a:r>
            <a:r>
              <a:rPr lang="en-SG" sz="1600" dirty="0"/>
              <a:t>, following the same format, for those whose collecting area is more restricted.</a:t>
            </a:r>
            <a:br>
              <a:rPr lang="en-SG" sz="1600" dirty="0"/>
            </a:br>
            <a:r>
              <a:rPr lang="en-SG" sz="1600" dirty="0"/>
              <a:t> </a:t>
            </a:r>
            <a:br>
              <a:rPr lang="en-SG" sz="1600" dirty="0"/>
            </a:br>
            <a:r>
              <a:rPr lang="en-SG" sz="1600" u="sng" dirty="0">
                <a:hlinkClick r:id="rId6"/>
              </a:rPr>
              <a:t>Commonwealth and British Empire Stamp Catalogue 1840–1970 </a:t>
            </a:r>
            <a:r>
              <a:rPr lang="en-SG" sz="1600" dirty="0"/>
              <a:t>includes all stamps of this area from the earliest issues up to the end of George VI’s reign and additionally lists and illustrates many of the better varieties popular with collectors. Catalogues like the </a:t>
            </a:r>
            <a:r>
              <a:rPr lang="en-SG" sz="1600" u="sng" dirty="0">
                <a:hlinkClick r:id="rId7"/>
              </a:rPr>
              <a:t>Great Britain Concise</a:t>
            </a:r>
            <a:r>
              <a:rPr lang="en-SG" sz="1600" dirty="0"/>
              <a:t> and </a:t>
            </a:r>
            <a:r>
              <a:rPr lang="en-SG" sz="1600" u="sng" dirty="0">
                <a:hlinkClick r:id="rId8"/>
              </a:rPr>
              <a:t>Collect British Stamps</a:t>
            </a:r>
            <a:r>
              <a:rPr lang="en-SG" sz="1600" dirty="0"/>
              <a:t> show all the new issues and latest prices.</a:t>
            </a:r>
            <a:endParaRPr lang="en-US" sz="1600" dirty="0"/>
          </a:p>
        </p:txBody>
      </p:sp>
    </p:spTree>
    <p:extLst>
      <p:ext uri="{BB962C8B-B14F-4D97-AF65-F5344CB8AC3E}">
        <p14:creationId xmlns:p14="http://schemas.microsoft.com/office/powerpoint/2010/main" val="27237031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45000">
        <p159:morph option="byObject"/>
      </p:transition>
    </mc:Choice>
    <mc:Fallback>
      <p:transition spd="slow" advTm="4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Rectangle 25">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B15E4E"/>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3" name="Freeform: Shape 27">
            <a:extLst>
              <a:ext uri="{FF2B5EF4-FFF2-40B4-BE49-F238E27FC236}">
                <a16:creationId xmlns:a16="http://schemas.microsoft.com/office/drawing/2014/main" id="{CBD8B1E7-EF0A-4118-A804-D7F559784B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application&#10;&#10;Description automatically generated">
            <a:extLst>
              <a:ext uri="{FF2B5EF4-FFF2-40B4-BE49-F238E27FC236}">
                <a16:creationId xmlns:a16="http://schemas.microsoft.com/office/drawing/2014/main" id="{FE84DAB6-5110-C261-3C65-E87512D7D65A}"/>
              </a:ext>
            </a:extLst>
          </p:cNvPr>
          <p:cNvPicPr>
            <a:picLocks noChangeAspect="1"/>
          </p:cNvPicPr>
          <p:nvPr/>
        </p:nvPicPr>
        <p:blipFill>
          <a:blip r:embed="rId2">
            <a:alphaModFix amt="50000"/>
          </a:blip>
          <a:stretch>
            <a:fillRect/>
          </a:stretch>
        </p:blipFill>
        <p:spPr>
          <a:xfrm>
            <a:off x="-286730" y="-1080681"/>
            <a:ext cx="8505877" cy="9833384"/>
          </a:xfrm>
          <a:prstGeom prst="rect">
            <a:avLst/>
          </a:prstGeom>
        </p:spPr>
      </p:pic>
      <p:sp>
        <p:nvSpPr>
          <p:cNvPr id="30" name="Freeform: Shape 29">
            <a:extLst>
              <a:ext uri="{FF2B5EF4-FFF2-40B4-BE49-F238E27FC236}">
                <a16:creationId xmlns:a16="http://schemas.microsoft.com/office/drawing/2014/main" id="{3B2B1500-BB55-471C-8A9E-67288297E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886451" y="529224"/>
            <a:ext cx="6305549" cy="6328777"/>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045E22C-A99D-41BB-AF14-EF1B1E745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1608" y="323849"/>
            <a:ext cx="6130391" cy="6534151"/>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2" name="Title 1">
            <a:extLst>
              <a:ext uri="{FF2B5EF4-FFF2-40B4-BE49-F238E27FC236}">
                <a16:creationId xmlns:a16="http://schemas.microsoft.com/office/drawing/2014/main" id="{B212057F-DC08-28BC-B0FD-16A689FBE2D5}"/>
              </a:ext>
            </a:extLst>
          </p:cNvPr>
          <p:cNvSpPr>
            <a:spLocks noGrp="1"/>
          </p:cNvSpPr>
          <p:nvPr>
            <p:ph type="ctrTitle"/>
          </p:nvPr>
        </p:nvSpPr>
        <p:spPr>
          <a:xfrm>
            <a:off x="4484730" y="1882722"/>
            <a:ext cx="8292156" cy="2286000"/>
          </a:xfrm>
        </p:spPr>
        <p:txBody>
          <a:bodyPr>
            <a:normAutofit fontScale="90000"/>
          </a:bodyPr>
          <a:lstStyle/>
          <a:p>
            <a:pPr algn="l"/>
            <a:r>
              <a:rPr lang="en-SG" dirty="0"/>
              <a:t>5. Buy the essential tools for stamp collecting</a:t>
            </a:r>
            <a:br>
              <a:rPr lang="en-SG" dirty="0"/>
            </a:br>
            <a:br>
              <a:rPr lang="en-SG" dirty="0"/>
            </a:br>
            <a:br>
              <a:rPr lang="en-SG" sz="3700" dirty="0"/>
            </a:br>
            <a:br>
              <a:rPr lang="en-SG" sz="3700" dirty="0"/>
            </a:br>
            <a:endParaRPr lang="en-US" sz="3700" dirty="0"/>
          </a:p>
        </p:txBody>
      </p:sp>
      <p:sp>
        <p:nvSpPr>
          <p:cNvPr id="4" name="TextBox 3">
            <a:extLst>
              <a:ext uri="{FF2B5EF4-FFF2-40B4-BE49-F238E27FC236}">
                <a16:creationId xmlns:a16="http://schemas.microsoft.com/office/drawing/2014/main" id="{0258FE0C-F70B-1352-1507-FA2564593CA6}"/>
              </a:ext>
            </a:extLst>
          </p:cNvPr>
          <p:cNvSpPr txBox="1"/>
          <p:nvPr/>
        </p:nvSpPr>
        <p:spPr>
          <a:xfrm>
            <a:off x="6898237" y="3025723"/>
            <a:ext cx="4865396" cy="2031325"/>
          </a:xfrm>
          <a:prstGeom prst="rect">
            <a:avLst/>
          </a:prstGeom>
          <a:noFill/>
        </p:spPr>
        <p:txBody>
          <a:bodyPr wrap="square" rtlCol="0">
            <a:spAutoFit/>
          </a:bodyPr>
          <a:lstStyle/>
          <a:p>
            <a:r>
              <a:rPr lang="en-SG" dirty="0"/>
              <a:t>Generally, with stamp collecting, the stamps themselves will be the more costly aspect, rather than the equipment you need to care for and store your stamp collection. However, there are some basic tools that will make collecting stamps a lot easier, and more efficient, such as…</a:t>
            </a:r>
            <a:endParaRPr lang="en-US" dirty="0"/>
          </a:p>
        </p:txBody>
      </p:sp>
    </p:spTree>
    <p:extLst>
      <p:ext uri="{BB962C8B-B14F-4D97-AF65-F5344CB8AC3E}">
        <p14:creationId xmlns:p14="http://schemas.microsoft.com/office/powerpoint/2010/main" val="315063143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5000">
        <p159:morph option="byObject"/>
      </p:transition>
    </mc:Choice>
    <mc:Fallback>
      <p:transition spd="slow" advTm="15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8" name="Freeform: Shape 37">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40" name="Freeform: Shape 39">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42" name="Freeform: Shape 41">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44" name="Rectangle 43">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D065C6D-EB42-400B-99C4-D0ACE936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3174" y="0"/>
            <a:ext cx="5578824" cy="6028256"/>
          </a:xfrm>
          <a:custGeom>
            <a:avLst/>
            <a:gdLst>
              <a:gd name="connsiteX0" fmla="*/ 1681218 w 5578824"/>
              <a:gd name="connsiteY0" fmla="*/ 0 h 6028256"/>
              <a:gd name="connsiteX1" fmla="*/ 5578824 w 5578824"/>
              <a:gd name="connsiteY1" fmla="*/ 0 h 6028256"/>
              <a:gd name="connsiteX2" fmla="*/ 5578824 w 5578824"/>
              <a:gd name="connsiteY2" fmla="*/ 5760161 h 6028256"/>
              <a:gd name="connsiteX3" fmla="*/ 5441231 w 5578824"/>
              <a:gd name="connsiteY3" fmla="*/ 5804042 h 6028256"/>
              <a:gd name="connsiteX4" fmla="*/ 4253224 w 5578824"/>
              <a:gd name="connsiteY4" fmla="*/ 5980388 h 6028256"/>
              <a:gd name="connsiteX5" fmla="*/ 837278 w 5578824"/>
              <a:gd name="connsiteY5" fmla="*/ 4877588 h 6028256"/>
              <a:gd name="connsiteX6" fmla="*/ 109626 w 5578824"/>
              <a:gd name="connsiteY6" fmla="*/ 3329255 h 6028256"/>
              <a:gd name="connsiteX7" fmla="*/ 156962 w 5578824"/>
              <a:gd name="connsiteY7" fmla="*/ 1773839 h 6028256"/>
              <a:gd name="connsiteX8" fmla="*/ 904890 w 5578824"/>
              <a:gd name="connsiteY8" fmla="*/ 738354 h 6028256"/>
              <a:gd name="connsiteX9" fmla="*/ 1304592 w 5578824"/>
              <a:gd name="connsiteY9" fmla="*/ 360545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16" name="TextBox 15">
            <a:extLst>
              <a:ext uri="{FF2B5EF4-FFF2-40B4-BE49-F238E27FC236}">
                <a16:creationId xmlns:a16="http://schemas.microsoft.com/office/drawing/2014/main" id="{416C8CCB-C72B-6E56-F324-391B685A1D86}"/>
              </a:ext>
            </a:extLst>
          </p:cNvPr>
          <p:cNvSpPr txBox="1"/>
          <p:nvPr/>
        </p:nvSpPr>
        <p:spPr>
          <a:xfrm>
            <a:off x="75842" y="301955"/>
            <a:ext cx="7432380" cy="3810001"/>
          </a:xfrm>
          <a:prstGeom prst="rect">
            <a:avLst/>
          </a:prstGeom>
        </p:spPr>
        <p:txBody>
          <a:bodyPr vert="horz" lIns="91440" tIns="45720" rIns="91440" bIns="45720" rtlCol="0">
            <a:normAutofit fontScale="25000" lnSpcReduction="20000"/>
          </a:bodyPr>
          <a:lstStyle/>
          <a:p>
            <a:r>
              <a:rPr lang="en-SG" sz="6800" b="1" u="sng" dirty="0"/>
              <a:t>Stamp Tweezers</a:t>
            </a:r>
          </a:p>
          <a:p>
            <a:r>
              <a:rPr lang="en-SG" sz="6800" dirty="0"/>
              <a:t>An essential item of equipment – these are made of light, plated metal with slender, flattened tips or ‘spade’ ends enabling stamps to be picked up and sorted quickly and surely. Beginners must be careful with stamp tweezers so as to avoid piercing their stamps when handling them. </a:t>
            </a:r>
          </a:p>
          <a:p>
            <a:endParaRPr lang="en-SG" sz="6800" dirty="0"/>
          </a:p>
          <a:p>
            <a:r>
              <a:rPr lang="en-SG" sz="6800" b="1" u="sng" dirty="0"/>
              <a:t>Stockbooks or Binders</a:t>
            </a:r>
          </a:p>
          <a:p>
            <a:r>
              <a:rPr lang="en-SG" sz="6800" dirty="0"/>
              <a:t>A stockbook or binder is designed to store your stamp collection within its pages. Stockbooks are bound and sometimes have mounts on their pages with which to temporarily attach your stamps A binder is essentially a ring folder that you can add pages to, so they are great if you’re not sure how large your stamp collection is going to be yet as you can just buy more pages, or ‘leaves’ as they are sometimes called. </a:t>
            </a:r>
            <a:br>
              <a:rPr lang="en-SG" sz="6800" dirty="0"/>
            </a:br>
            <a:r>
              <a:rPr lang="en-SG" sz="6800" dirty="0"/>
              <a:t> </a:t>
            </a:r>
            <a:br>
              <a:rPr lang="en-SG" sz="6800" dirty="0"/>
            </a:br>
            <a:r>
              <a:rPr lang="en-SG" sz="6800" dirty="0"/>
              <a:t>Remember, your stamps should never be permanently affixed to the pages of your stockbook or binder, so you can always upgrade if you find your existing solution isn’t working for you.</a:t>
            </a:r>
          </a:p>
          <a:p>
            <a:endParaRPr lang="en-SG" sz="6800" dirty="0"/>
          </a:p>
          <a:p>
            <a:r>
              <a:rPr lang="en-SG" sz="6800" b="1" u="sng" dirty="0"/>
              <a:t>Stamp Catalogues</a:t>
            </a:r>
          </a:p>
          <a:p>
            <a:r>
              <a:rPr lang="en-SG" sz="6800" dirty="0"/>
              <a:t>As mentioned before, stamp catalogues are an essential piece of kit for stamp collectors of all levels. They allow you to identify stamps and establish which stamps you will need to further your collection within your theme.</a:t>
            </a:r>
          </a:p>
          <a:p>
            <a:endParaRPr lang="en-SG" sz="6800" dirty="0"/>
          </a:p>
          <a:p>
            <a:r>
              <a:rPr lang="en-SG" sz="6800" b="1" u="sng" dirty="0"/>
              <a:t>Stamp Magnifying Glass</a:t>
            </a:r>
          </a:p>
          <a:p>
            <a:r>
              <a:rPr lang="en-SG" sz="6800" dirty="0"/>
              <a:t>With a magnifying glass, you can see the lines or cuts which make up a portrait or scene on an engraved stamp or study the quality and peculiarities of other printing processes such as the graduated ‘dots’ of photogravure or the smooth honeycomb background of lithographed stamps.</a:t>
            </a:r>
          </a:p>
          <a:p>
            <a:br>
              <a:rPr lang="en-SG" sz="7200" dirty="0"/>
            </a:br>
            <a:endParaRPr lang="en-SG" sz="7200" dirty="0"/>
          </a:p>
          <a:p>
            <a:br>
              <a:rPr lang="en-SG" dirty="0"/>
            </a:br>
            <a:endParaRPr lang="en-SG" dirty="0"/>
          </a:p>
        </p:txBody>
      </p:sp>
      <p:pic>
        <p:nvPicPr>
          <p:cNvPr id="5" name="Picture 4">
            <a:extLst>
              <a:ext uri="{FF2B5EF4-FFF2-40B4-BE49-F238E27FC236}">
                <a16:creationId xmlns:a16="http://schemas.microsoft.com/office/drawing/2014/main" id="{FE84DAB6-5110-C261-3C65-E87512D7D65A}"/>
              </a:ext>
            </a:extLst>
          </p:cNvPr>
          <p:cNvPicPr>
            <a:picLocks noChangeAspect="1"/>
          </p:cNvPicPr>
          <p:nvPr/>
        </p:nvPicPr>
        <p:blipFill>
          <a:blip r:embed="rId2"/>
          <a:srcRect/>
          <a:stretch/>
        </p:blipFill>
        <p:spPr>
          <a:xfrm>
            <a:off x="7502248" y="859272"/>
            <a:ext cx="4613910" cy="5171098"/>
          </a:xfrm>
          <a:prstGeom prst="rect">
            <a:avLst/>
          </a:prstGeom>
        </p:spPr>
      </p:pic>
    </p:spTree>
    <p:extLst>
      <p:ext uri="{BB962C8B-B14F-4D97-AF65-F5344CB8AC3E}">
        <p14:creationId xmlns:p14="http://schemas.microsoft.com/office/powerpoint/2010/main" val="42825939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45000">
        <p159:morph option="byObject"/>
      </p:transition>
    </mc:Choice>
    <mc:Fallback>
      <p:transition spd="slow" advTm="45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8" name="Freeform: Shape 67">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70" name="Freeform: Shape 69">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72" name="Freeform: Shape 71">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74" name="Rectangle 73">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551AE076-7865-49BB-81C0-8C9E7E994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802" y="832508"/>
            <a:ext cx="4448352" cy="6025492"/>
          </a:xfrm>
          <a:custGeom>
            <a:avLst/>
            <a:gdLst>
              <a:gd name="connsiteX0" fmla="*/ 3173139 w 4448352"/>
              <a:gd name="connsiteY0" fmla="*/ 74 h 6025492"/>
              <a:gd name="connsiteX1" fmla="*/ 3840337 w 4448352"/>
              <a:gd name="connsiteY1" fmla="*/ 136997 h 6025492"/>
              <a:gd name="connsiteX2" fmla="*/ 4400480 w 4448352"/>
              <a:gd name="connsiteY2" fmla="*/ 1061406 h 6025492"/>
              <a:gd name="connsiteX3" fmla="*/ 3812207 w 4448352"/>
              <a:gd name="connsiteY3" fmla="*/ 2268177 h 6025492"/>
              <a:gd name="connsiteX4" fmla="*/ 2566852 w 4448352"/>
              <a:gd name="connsiteY4" fmla="*/ 4362395 h 6025492"/>
              <a:gd name="connsiteX5" fmla="*/ 1381603 w 4448352"/>
              <a:gd name="connsiteY5" fmla="*/ 6002073 h 6025492"/>
              <a:gd name="connsiteX6" fmla="*/ 1358105 w 4448352"/>
              <a:gd name="connsiteY6" fmla="*/ 6025492 h 6025492"/>
              <a:gd name="connsiteX7" fmla="*/ 147593 w 4448352"/>
              <a:gd name="connsiteY7" fmla="*/ 6025492 h 6025492"/>
              <a:gd name="connsiteX8" fmla="*/ 135095 w 4448352"/>
              <a:gd name="connsiteY8" fmla="*/ 5970139 h 6025492"/>
              <a:gd name="connsiteX9" fmla="*/ 989 w 4448352"/>
              <a:gd name="connsiteY9" fmla="*/ 3558990 h 6025492"/>
              <a:gd name="connsiteX10" fmla="*/ 134613 w 4448352"/>
              <a:gd name="connsiteY10" fmla="*/ 2769335 h 6025492"/>
              <a:gd name="connsiteX11" fmla="*/ 812398 w 4448352"/>
              <a:gd name="connsiteY11" fmla="*/ 1669996 h 6025492"/>
              <a:gd name="connsiteX12" fmla="*/ 1830565 w 4448352"/>
              <a:gd name="connsiteY12" fmla="*/ 638164 h 6025492"/>
              <a:gd name="connsiteX13" fmla="*/ 3173139 w 4448352"/>
              <a:gd name="connsiteY13" fmla="*/ 74 h 6025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8352" h="6025492">
                <a:moveTo>
                  <a:pt x="3173139" y="74"/>
                </a:moveTo>
                <a:cubicBezTo>
                  <a:pt x="3404376" y="2427"/>
                  <a:pt x="3621703" y="61078"/>
                  <a:pt x="3840337" y="136997"/>
                </a:cubicBezTo>
                <a:cubicBezTo>
                  <a:pt x="4230681" y="272614"/>
                  <a:pt x="4578505" y="404218"/>
                  <a:pt x="4400480" y="1061406"/>
                </a:cubicBezTo>
                <a:cubicBezTo>
                  <a:pt x="4294008" y="1454598"/>
                  <a:pt x="4050153" y="1868133"/>
                  <a:pt x="3812207" y="2268177"/>
                </a:cubicBezTo>
                <a:cubicBezTo>
                  <a:pt x="3397090" y="2966250"/>
                  <a:pt x="2981970" y="3664324"/>
                  <a:pt x="2566852" y="4362395"/>
                </a:cubicBezTo>
                <a:cubicBezTo>
                  <a:pt x="2261941" y="4875091"/>
                  <a:pt x="1813643" y="5542665"/>
                  <a:pt x="1381603" y="6002073"/>
                </a:cubicBezTo>
                <a:lnTo>
                  <a:pt x="1358105" y="6025492"/>
                </a:lnTo>
                <a:lnTo>
                  <a:pt x="147593" y="6025492"/>
                </a:lnTo>
                <a:lnTo>
                  <a:pt x="135095" y="5970139"/>
                </a:lnTo>
                <a:cubicBezTo>
                  <a:pt x="3334" y="5264474"/>
                  <a:pt x="25734" y="4338079"/>
                  <a:pt x="989" y="3558990"/>
                </a:cubicBezTo>
                <a:cubicBezTo>
                  <a:pt x="-7696" y="3286585"/>
                  <a:pt x="41149" y="3024098"/>
                  <a:pt x="134613" y="2769335"/>
                </a:cubicBezTo>
                <a:cubicBezTo>
                  <a:pt x="274734" y="2387350"/>
                  <a:pt x="515201" y="2023048"/>
                  <a:pt x="812398" y="1669996"/>
                </a:cubicBezTo>
                <a:cubicBezTo>
                  <a:pt x="1109596" y="1316945"/>
                  <a:pt x="1463524" y="975145"/>
                  <a:pt x="1830565" y="638164"/>
                </a:cubicBezTo>
                <a:cubicBezTo>
                  <a:pt x="2363706" y="148617"/>
                  <a:pt x="2787743" y="-3847"/>
                  <a:pt x="3173139" y="74"/>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424ECFA8-BE37-446C-B1BD-88D2981B6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197" y="533400"/>
            <a:ext cx="5085498" cy="6329048"/>
          </a:xfrm>
          <a:custGeom>
            <a:avLst/>
            <a:gdLst>
              <a:gd name="connsiteX0" fmla="*/ 3173139 w 4448352"/>
              <a:gd name="connsiteY0" fmla="*/ 74 h 6025492"/>
              <a:gd name="connsiteX1" fmla="*/ 3840337 w 4448352"/>
              <a:gd name="connsiteY1" fmla="*/ 136997 h 6025492"/>
              <a:gd name="connsiteX2" fmla="*/ 4400480 w 4448352"/>
              <a:gd name="connsiteY2" fmla="*/ 1061406 h 6025492"/>
              <a:gd name="connsiteX3" fmla="*/ 3812207 w 4448352"/>
              <a:gd name="connsiteY3" fmla="*/ 2268177 h 6025492"/>
              <a:gd name="connsiteX4" fmla="*/ 2566852 w 4448352"/>
              <a:gd name="connsiteY4" fmla="*/ 4362395 h 6025492"/>
              <a:gd name="connsiteX5" fmla="*/ 1381603 w 4448352"/>
              <a:gd name="connsiteY5" fmla="*/ 6002073 h 6025492"/>
              <a:gd name="connsiteX6" fmla="*/ 1358105 w 4448352"/>
              <a:gd name="connsiteY6" fmla="*/ 6025492 h 6025492"/>
              <a:gd name="connsiteX7" fmla="*/ 147593 w 4448352"/>
              <a:gd name="connsiteY7" fmla="*/ 6025492 h 6025492"/>
              <a:gd name="connsiteX8" fmla="*/ 135095 w 4448352"/>
              <a:gd name="connsiteY8" fmla="*/ 5970139 h 6025492"/>
              <a:gd name="connsiteX9" fmla="*/ 989 w 4448352"/>
              <a:gd name="connsiteY9" fmla="*/ 3558990 h 6025492"/>
              <a:gd name="connsiteX10" fmla="*/ 134613 w 4448352"/>
              <a:gd name="connsiteY10" fmla="*/ 2769335 h 6025492"/>
              <a:gd name="connsiteX11" fmla="*/ 812398 w 4448352"/>
              <a:gd name="connsiteY11" fmla="*/ 1669996 h 6025492"/>
              <a:gd name="connsiteX12" fmla="*/ 1830565 w 4448352"/>
              <a:gd name="connsiteY12" fmla="*/ 638164 h 6025492"/>
              <a:gd name="connsiteX13" fmla="*/ 3173139 w 4448352"/>
              <a:gd name="connsiteY13" fmla="*/ 74 h 6025492"/>
              <a:gd name="connsiteX0" fmla="*/ 147593 w 4448352"/>
              <a:gd name="connsiteY0" fmla="*/ 6025492 h 6112608"/>
              <a:gd name="connsiteX1" fmla="*/ 135095 w 4448352"/>
              <a:gd name="connsiteY1" fmla="*/ 5970139 h 6112608"/>
              <a:gd name="connsiteX2" fmla="*/ 989 w 4448352"/>
              <a:gd name="connsiteY2" fmla="*/ 3558990 h 6112608"/>
              <a:gd name="connsiteX3" fmla="*/ 134613 w 4448352"/>
              <a:gd name="connsiteY3" fmla="*/ 2769335 h 6112608"/>
              <a:gd name="connsiteX4" fmla="*/ 812398 w 4448352"/>
              <a:gd name="connsiteY4" fmla="*/ 1669996 h 6112608"/>
              <a:gd name="connsiteX5" fmla="*/ 1830565 w 4448352"/>
              <a:gd name="connsiteY5" fmla="*/ 638164 h 6112608"/>
              <a:gd name="connsiteX6" fmla="*/ 3173139 w 4448352"/>
              <a:gd name="connsiteY6" fmla="*/ 74 h 6112608"/>
              <a:gd name="connsiteX7" fmla="*/ 3840337 w 4448352"/>
              <a:gd name="connsiteY7" fmla="*/ 136997 h 6112608"/>
              <a:gd name="connsiteX8" fmla="*/ 4400480 w 4448352"/>
              <a:gd name="connsiteY8" fmla="*/ 1061406 h 6112608"/>
              <a:gd name="connsiteX9" fmla="*/ 3812207 w 4448352"/>
              <a:gd name="connsiteY9" fmla="*/ 2268177 h 6112608"/>
              <a:gd name="connsiteX10" fmla="*/ 2566852 w 4448352"/>
              <a:gd name="connsiteY10" fmla="*/ 4362395 h 6112608"/>
              <a:gd name="connsiteX11" fmla="*/ 1381603 w 4448352"/>
              <a:gd name="connsiteY11" fmla="*/ 6002073 h 6112608"/>
              <a:gd name="connsiteX12" fmla="*/ 1457187 w 4448352"/>
              <a:gd name="connsiteY12" fmla="*/ 6112608 h 6112608"/>
              <a:gd name="connsiteX0" fmla="*/ 147593 w 4448352"/>
              <a:gd name="connsiteY0" fmla="*/ 6025492 h 6025492"/>
              <a:gd name="connsiteX1" fmla="*/ 135095 w 4448352"/>
              <a:gd name="connsiteY1" fmla="*/ 5970139 h 6025492"/>
              <a:gd name="connsiteX2" fmla="*/ 989 w 4448352"/>
              <a:gd name="connsiteY2" fmla="*/ 3558990 h 6025492"/>
              <a:gd name="connsiteX3" fmla="*/ 134613 w 4448352"/>
              <a:gd name="connsiteY3" fmla="*/ 2769335 h 6025492"/>
              <a:gd name="connsiteX4" fmla="*/ 812398 w 4448352"/>
              <a:gd name="connsiteY4" fmla="*/ 1669996 h 6025492"/>
              <a:gd name="connsiteX5" fmla="*/ 1830565 w 4448352"/>
              <a:gd name="connsiteY5" fmla="*/ 638164 h 6025492"/>
              <a:gd name="connsiteX6" fmla="*/ 3173139 w 4448352"/>
              <a:gd name="connsiteY6" fmla="*/ 74 h 6025492"/>
              <a:gd name="connsiteX7" fmla="*/ 3840337 w 4448352"/>
              <a:gd name="connsiteY7" fmla="*/ 136997 h 6025492"/>
              <a:gd name="connsiteX8" fmla="*/ 4400480 w 4448352"/>
              <a:gd name="connsiteY8" fmla="*/ 1061406 h 6025492"/>
              <a:gd name="connsiteX9" fmla="*/ 3812207 w 4448352"/>
              <a:gd name="connsiteY9" fmla="*/ 2268177 h 6025492"/>
              <a:gd name="connsiteX10" fmla="*/ 2566852 w 4448352"/>
              <a:gd name="connsiteY10" fmla="*/ 4362395 h 6025492"/>
              <a:gd name="connsiteX11" fmla="*/ 1381603 w 4448352"/>
              <a:gd name="connsiteY11" fmla="*/ 6002073 h 6025492"/>
              <a:gd name="connsiteX0" fmla="*/ 147593 w 4448352"/>
              <a:gd name="connsiteY0" fmla="*/ 6025492 h 6029730"/>
              <a:gd name="connsiteX1" fmla="*/ 135095 w 4448352"/>
              <a:gd name="connsiteY1" fmla="*/ 5970139 h 6029730"/>
              <a:gd name="connsiteX2" fmla="*/ 989 w 4448352"/>
              <a:gd name="connsiteY2" fmla="*/ 3558990 h 6029730"/>
              <a:gd name="connsiteX3" fmla="*/ 134613 w 4448352"/>
              <a:gd name="connsiteY3" fmla="*/ 2769335 h 6029730"/>
              <a:gd name="connsiteX4" fmla="*/ 812398 w 4448352"/>
              <a:gd name="connsiteY4" fmla="*/ 1669996 h 6029730"/>
              <a:gd name="connsiteX5" fmla="*/ 1830565 w 4448352"/>
              <a:gd name="connsiteY5" fmla="*/ 638164 h 6029730"/>
              <a:gd name="connsiteX6" fmla="*/ 3173139 w 4448352"/>
              <a:gd name="connsiteY6" fmla="*/ 74 h 6029730"/>
              <a:gd name="connsiteX7" fmla="*/ 3840337 w 4448352"/>
              <a:gd name="connsiteY7" fmla="*/ 136997 h 6029730"/>
              <a:gd name="connsiteX8" fmla="*/ 4400480 w 4448352"/>
              <a:gd name="connsiteY8" fmla="*/ 1061406 h 6029730"/>
              <a:gd name="connsiteX9" fmla="*/ 3812207 w 4448352"/>
              <a:gd name="connsiteY9" fmla="*/ 2268177 h 6029730"/>
              <a:gd name="connsiteX10" fmla="*/ 2566852 w 4448352"/>
              <a:gd name="connsiteY10" fmla="*/ 4362395 h 6029730"/>
              <a:gd name="connsiteX11" fmla="*/ 1397330 w 4448352"/>
              <a:gd name="connsiteY11" fmla="*/ 6029730 h 602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48352" h="6029730">
                <a:moveTo>
                  <a:pt x="147593" y="6025492"/>
                </a:moveTo>
                <a:lnTo>
                  <a:pt x="135095" y="5970139"/>
                </a:lnTo>
                <a:cubicBezTo>
                  <a:pt x="3334" y="5264474"/>
                  <a:pt x="25734" y="4338079"/>
                  <a:pt x="989" y="3558990"/>
                </a:cubicBezTo>
                <a:cubicBezTo>
                  <a:pt x="-7696" y="3286585"/>
                  <a:pt x="41149" y="3024098"/>
                  <a:pt x="134613" y="2769335"/>
                </a:cubicBezTo>
                <a:cubicBezTo>
                  <a:pt x="274734" y="2387350"/>
                  <a:pt x="515201" y="2023048"/>
                  <a:pt x="812398" y="1669996"/>
                </a:cubicBezTo>
                <a:cubicBezTo>
                  <a:pt x="1109596" y="1316945"/>
                  <a:pt x="1463524" y="975145"/>
                  <a:pt x="1830565" y="638164"/>
                </a:cubicBezTo>
                <a:cubicBezTo>
                  <a:pt x="2363706" y="148617"/>
                  <a:pt x="2787743" y="-3847"/>
                  <a:pt x="3173139" y="74"/>
                </a:cubicBezTo>
                <a:cubicBezTo>
                  <a:pt x="3404376" y="2427"/>
                  <a:pt x="3621702" y="61078"/>
                  <a:pt x="3840337" y="136997"/>
                </a:cubicBezTo>
                <a:cubicBezTo>
                  <a:pt x="4230681" y="272614"/>
                  <a:pt x="4578505" y="404218"/>
                  <a:pt x="4400480" y="1061406"/>
                </a:cubicBezTo>
                <a:cubicBezTo>
                  <a:pt x="4294008" y="1454598"/>
                  <a:pt x="4050152" y="1868133"/>
                  <a:pt x="3812207" y="2268177"/>
                </a:cubicBezTo>
                <a:cubicBezTo>
                  <a:pt x="3397089" y="2966250"/>
                  <a:pt x="2969331" y="3735470"/>
                  <a:pt x="2566852" y="4362395"/>
                </a:cubicBezTo>
                <a:cubicBezTo>
                  <a:pt x="2164373" y="4989320"/>
                  <a:pt x="1829370" y="5570322"/>
                  <a:pt x="1397330" y="6029730"/>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pic>
        <p:nvPicPr>
          <p:cNvPr id="5" name="Picture 4">
            <a:extLst>
              <a:ext uri="{FF2B5EF4-FFF2-40B4-BE49-F238E27FC236}">
                <a16:creationId xmlns:a16="http://schemas.microsoft.com/office/drawing/2014/main" id="{FE84DAB6-5110-C261-3C65-E87512D7D65A}"/>
              </a:ext>
            </a:extLst>
          </p:cNvPr>
          <p:cNvPicPr>
            <a:picLocks noChangeAspect="1"/>
          </p:cNvPicPr>
          <p:nvPr/>
        </p:nvPicPr>
        <p:blipFill>
          <a:blip r:embed="rId2"/>
          <a:srcRect/>
          <a:stretch/>
        </p:blipFill>
        <p:spPr>
          <a:xfrm>
            <a:off x="884865" y="2438498"/>
            <a:ext cx="3927340" cy="4572001"/>
          </a:xfrm>
          <a:prstGeom prst="rect">
            <a:avLst/>
          </a:prstGeom>
        </p:spPr>
      </p:pic>
      <p:sp>
        <p:nvSpPr>
          <p:cNvPr id="16" name="TextBox 15">
            <a:extLst>
              <a:ext uri="{FF2B5EF4-FFF2-40B4-BE49-F238E27FC236}">
                <a16:creationId xmlns:a16="http://schemas.microsoft.com/office/drawing/2014/main" id="{416C8CCB-C72B-6E56-F324-391B685A1D86}"/>
              </a:ext>
            </a:extLst>
          </p:cNvPr>
          <p:cNvSpPr txBox="1"/>
          <p:nvPr/>
        </p:nvSpPr>
        <p:spPr>
          <a:xfrm>
            <a:off x="5654503" y="286265"/>
            <a:ext cx="6464806" cy="2644923"/>
          </a:xfrm>
          <a:prstGeom prst="rect">
            <a:avLst/>
          </a:prstGeom>
        </p:spPr>
        <p:txBody>
          <a:bodyPr vert="horz" lIns="91440" tIns="45720" rIns="91440" bIns="45720" rtlCol="0">
            <a:noAutofit/>
          </a:bodyPr>
          <a:lstStyle/>
          <a:p>
            <a:pPr>
              <a:lnSpc>
                <a:spcPct val="115000"/>
              </a:lnSpc>
              <a:spcAft>
                <a:spcPts val="600"/>
              </a:spcAft>
            </a:pPr>
            <a:r>
              <a:rPr lang="en-SG" sz="1600" dirty="0"/>
              <a:t>Once your interest and ability in stamp collecting advances, charting the flaws of stamps will start to be of more interest to you. </a:t>
            </a:r>
          </a:p>
          <a:p>
            <a:pPr>
              <a:lnSpc>
                <a:spcPct val="115000"/>
              </a:lnSpc>
              <a:spcAft>
                <a:spcPts val="600"/>
              </a:spcAft>
            </a:pPr>
            <a:endParaRPr lang="en-SG" sz="1600" dirty="0"/>
          </a:p>
          <a:p>
            <a:pPr>
              <a:lnSpc>
                <a:spcPct val="115000"/>
              </a:lnSpc>
              <a:spcAft>
                <a:spcPts val="600"/>
              </a:spcAft>
            </a:pPr>
            <a:r>
              <a:rPr lang="en-SG" sz="1600" b="1" u="sng" dirty="0"/>
              <a:t>Perforation gauge</a:t>
            </a:r>
            <a:br>
              <a:rPr lang="en-SG" sz="1600" dirty="0"/>
            </a:br>
            <a:r>
              <a:rPr lang="en-SG" sz="1600" dirty="0"/>
              <a:t>The </a:t>
            </a:r>
            <a:r>
              <a:rPr lang="en-SG" sz="1600" u="sng" dirty="0">
                <a:hlinkClick r:id="rId3"/>
              </a:rPr>
              <a:t>perforation gauge</a:t>
            </a:r>
            <a:r>
              <a:rPr lang="en-SG" sz="1600" dirty="0"/>
              <a:t> measures the number of perforations within the measure of 2 centimetres. Perforations are a stamp’s ‘teeth’ and their measurements vary according to the type of perforating machine used. Often the stamp’s top and bottom ‘</a:t>
            </a:r>
            <a:r>
              <a:rPr lang="en-SG" sz="1600" dirty="0" err="1"/>
              <a:t>perfs</a:t>
            </a:r>
            <a:r>
              <a:rPr lang="en-SG" sz="1600" dirty="0"/>
              <a:t>’ differ from those at the sides (called a ‘compound perforation’), and measurements range from 7 (large holes) to about 18 (small holes).</a:t>
            </a:r>
          </a:p>
          <a:p>
            <a:pPr>
              <a:lnSpc>
                <a:spcPct val="115000"/>
              </a:lnSpc>
              <a:spcAft>
                <a:spcPts val="600"/>
              </a:spcAft>
            </a:pPr>
            <a:endParaRPr lang="en-SG" sz="1600" dirty="0"/>
          </a:p>
          <a:p>
            <a:r>
              <a:rPr lang="en-SG" sz="1600" b="1" u="sng" dirty="0"/>
              <a:t>Watermark detectors</a:t>
            </a:r>
          </a:p>
          <a:p>
            <a:r>
              <a:rPr lang="en-SG" sz="1600" dirty="0"/>
              <a:t>The watermark is simply a thinning of the paper in the form of letters or an emblem such as a crown, and it can usually be seen when the stamp is held with the light shining through it, or if the stamp is placed face down on a dark – preferably black – surface.  </a:t>
            </a:r>
            <a:br>
              <a:rPr lang="en-SG" sz="1600" dirty="0"/>
            </a:br>
            <a:r>
              <a:rPr lang="en-SG" sz="1600" dirty="0"/>
              <a:t> </a:t>
            </a:r>
            <a:br>
              <a:rPr lang="en-SG" sz="1600" dirty="0"/>
            </a:br>
            <a:r>
              <a:rPr lang="en-SG" sz="1600" dirty="0"/>
              <a:t>The main instrument for detecting stamp watermarks is the human eye. However, if a watermark is not visible, then you have to use scientific aids like watermark detectors. Remember that the watermark is the ‘right way round’ when viewed through the front, and in reverse when viewed through the back.</a:t>
            </a:r>
          </a:p>
          <a:p>
            <a:pPr>
              <a:lnSpc>
                <a:spcPct val="115000"/>
              </a:lnSpc>
              <a:spcAft>
                <a:spcPts val="600"/>
              </a:spcAft>
            </a:pPr>
            <a:br>
              <a:rPr lang="en-SG" sz="1600" dirty="0"/>
            </a:br>
            <a:endParaRPr lang="en-US" sz="1600" dirty="0"/>
          </a:p>
        </p:txBody>
      </p:sp>
      <p:sp>
        <p:nvSpPr>
          <p:cNvPr id="14" name="TextBox 13">
            <a:extLst>
              <a:ext uri="{FF2B5EF4-FFF2-40B4-BE49-F238E27FC236}">
                <a16:creationId xmlns:a16="http://schemas.microsoft.com/office/drawing/2014/main" id="{F8EBFE8C-7038-FE5F-3DF8-183F589FFF05}"/>
              </a:ext>
            </a:extLst>
          </p:cNvPr>
          <p:cNvSpPr txBox="1"/>
          <p:nvPr/>
        </p:nvSpPr>
        <p:spPr>
          <a:xfrm>
            <a:off x="42567" y="5674"/>
            <a:ext cx="5611936" cy="2585323"/>
          </a:xfrm>
          <a:prstGeom prst="rect">
            <a:avLst/>
          </a:prstGeom>
          <a:noFill/>
        </p:spPr>
        <p:txBody>
          <a:bodyPr wrap="square">
            <a:spAutoFit/>
          </a:bodyPr>
          <a:lstStyle/>
          <a:p>
            <a:r>
              <a:rPr lang="en-SG" sz="5400" dirty="0">
                <a:latin typeface="+mj-lt"/>
              </a:rPr>
              <a:t>5. More advanced stamp collecting </a:t>
            </a:r>
          </a:p>
          <a:p>
            <a:r>
              <a:rPr lang="en-SG" sz="5400" dirty="0">
                <a:latin typeface="+mj-lt"/>
              </a:rPr>
              <a:t>tools</a:t>
            </a:r>
            <a:endParaRPr lang="en-US" sz="5400" dirty="0">
              <a:latin typeface="+mj-lt"/>
            </a:endParaRPr>
          </a:p>
        </p:txBody>
      </p:sp>
    </p:spTree>
    <p:extLst>
      <p:ext uri="{BB962C8B-B14F-4D97-AF65-F5344CB8AC3E}">
        <p14:creationId xmlns:p14="http://schemas.microsoft.com/office/powerpoint/2010/main" val="12245865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45000">
        <p159:morph option="byObject"/>
      </p:transition>
    </mc:Choice>
    <mc:Fallback>
      <p:transition spd="slow" advTm="45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55" name="Freeform: Shape 54">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57" name="Freeform: Shape 56">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59" name="Rectangle 5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33CD8F9E-B806-4878-8DBF-872BDF43D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265920" cy="6858000"/>
          </a:xfrm>
          <a:custGeom>
            <a:avLst/>
            <a:gdLst>
              <a:gd name="connsiteX0" fmla="*/ 0 w 5265920"/>
              <a:gd name="connsiteY0" fmla="*/ 0 h 6858000"/>
              <a:gd name="connsiteX1" fmla="*/ 1928159 w 5265920"/>
              <a:gd name="connsiteY1" fmla="*/ 0 h 6858000"/>
              <a:gd name="connsiteX2" fmla="*/ 2086667 w 5265920"/>
              <a:gd name="connsiteY2" fmla="*/ 218181 h 6858000"/>
              <a:gd name="connsiteX3" fmla="*/ 4009669 w 5265920"/>
              <a:gd name="connsiteY3" fmla="*/ 2631787 h 6858000"/>
              <a:gd name="connsiteX4" fmla="*/ 5264921 w 5265920"/>
              <a:gd name="connsiteY4" fmla="*/ 5672947 h 6858000"/>
              <a:gd name="connsiteX5" fmla="*/ 4962842 w 5265920"/>
              <a:gd name="connsiteY5" fmla="*/ 6612444 h 6858000"/>
              <a:gd name="connsiteX6" fmla="*/ 4841527 w 5265920"/>
              <a:gd name="connsiteY6" fmla="*/ 6771753 h 6858000"/>
              <a:gd name="connsiteX7" fmla="*/ 4761563 w 5265920"/>
              <a:gd name="connsiteY7" fmla="*/ 6858000 h 6858000"/>
              <a:gd name="connsiteX8" fmla="*/ 0 w 526592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5920" h="6858000">
                <a:moveTo>
                  <a:pt x="0" y="0"/>
                </a:moveTo>
                <a:lnTo>
                  <a:pt x="1928159" y="0"/>
                </a:lnTo>
                <a:lnTo>
                  <a:pt x="2086667" y="218181"/>
                </a:lnTo>
                <a:cubicBezTo>
                  <a:pt x="2695855" y="1023180"/>
                  <a:pt x="3451053" y="1818277"/>
                  <a:pt x="4009669" y="2631787"/>
                </a:cubicBezTo>
                <a:cubicBezTo>
                  <a:pt x="4741124" y="3696928"/>
                  <a:pt x="5292624" y="4799581"/>
                  <a:pt x="5264921" y="5672947"/>
                </a:cubicBezTo>
                <a:cubicBezTo>
                  <a:pt x="5253484" y="6040467"/>
                  <a:pt x="5142900" y="6348559"/>
                  <a:pt x="4962842" y="6612444"/>
                </a:cubicBezTo>
                <a:cubicBezTo>
                  <a:pt x="4925330" y="6667420"/>
                  <a:pt x="4884802" y="6720477"/>
                  <a:pt x="4841527" y="6771753"/>
                </a:cubicBezTo>
                <a:lnTo>
                  <a:pt x="4761563" y="6858000"/>
                </a:lnTo>
                <a:lnTo>
                  <a:pt x="0" y="68580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Shape 62">
            <a:extLst>
              <a:ext uri="{FF2B5EF4-FFF2-40B4-BE49-F238E27FC236}">
                <a16:creationId xmlns:a16="http://schemas.microsoft.com/office/drawing/2014/main" id="{E3588014-99E8-44C1-BB9D-26C13B241D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789134">
            <a:off x="1570515" y="454890"/>
            <a:ext cx="3969651" cy="5948221"/>
          </a:xfrm>
          <a:custGeom>
            <a:avLst/>
            <a:gdLst>
              <a:gd name="connsiteX0" fmla="*/ 4594048 w 9861488"/>
              <a:gd name="connsiteY0" fmla="*/ 11458472 h 11458472"/>
              <a:gd name="connsiteX1" fmla="*/ 0 w 9861488"/>
              <a:gd name="connsiteY1" fmla="*/ 5948221 h 11458472"/>
              <a:gd name="connsiteX2" fmla="*/ 1863 w 9861488"/>
              <a:gd name="connsiteY2" fmla="*/ 5698862 h 11458472"/>
              <a:gd name="connsiteX3" fmla="*/ 320025 w 9861488"/>
              <a:gd name="connsiteY3" fmla="*/ 3799836 h 11458472"/>
              <a:gd name="connsiteX4" fmla="*/ 3430486 w 9861488"/>
              <a:gd name="connsiteY4" fmla="*/ 295907 h 11458472"/>
              <a:gd name="connsiteX5" fmla="*/ 3863859 w 9861488"/>
              <a:gd name="connsiteY5" fmla="*/ 55612 h 11458472"/>
              <a:gd name="connsiteX6" fmla="*/ 3969651 w 9861488"/>
              <a:gd name="connsiteY6" fmla="*/ 0 h 11458472"/>
              <a:gd name="connsiteX7" fmla="*/ 9861488 w 9861488"/>
              <a:gd name="connsiteY7" fmla="*/ 7066862 h 11458472"/>
              <a:gd name="connsiteX8" fmla="*/ 4594048 w 9861488"/>
              <a:gd name="connsiteY8" fmla="*/ 11458472 h 11458472"/>
              <a:gd name="connsiteX0" fmla="*/ 0 w 9861488"/>
              <a:gd name="connsiteY0" fmla="*/ 5948221 h 11549912"/>
              <a:gd name="connsiteX1" fmla="*/ 1863 w 9861488"/>
              <a:gd name="connsiteY1" fmla="*/ 5698862 h 11549912"/>
              <a:gd name="connsiteX2" fmla="*/ 320025 w 9861488"/>
              <a:gd name="connsiteY2" fmla="*/ 3799836 h 11549912"/>
              <a:gd name="connsiteX3" fmla="*/ 3430486 w 9861488"/>
              <a:gd name="connsiteY3" fmla="*/ 295907 h 11549912"/>
              <a:gd name="connsiteX4" fmla="*/ 3863859 w 9861488"/>
              <a:gd name="connsiteY4" fmla="*/ 55612 h 11549912"/>
              <a:gd name="connsiteX5" fmla="*/ 3969651 w 9861488"/>
              <a:gd name="connsiteY5" fmla="*/ 0 h 11549912"/>
              <a:gd name="connsiteX6" fmla="*/ 9861488 w 9861488"/>
              <a:gd name="connsiteY6" fmla="*/ 7066862 h 11549912"/>
              <a:gd name="connsiteX7" fmla="*/ 4685488 w 9861488"/>
              <a:gd name="connsiteY7" fmla="*/ 11549912 h 11549912"/>
              <a:gd name="connsiteX0" fmla="*/ 0 w 9861488"/>
              <a:gd name="connsiteY0" fmla="*/ 5948221 h 7066862"/>
              <a:gd name="connsiteX1" fmla="*/ 1863 w 9861488"/>
              <a:gd name="connsiteY1" fmla="*/ 5698862 h 7066862"/>
              <a:gd name="connsiteX2" fmla="*/ 320025 w 9861488"/>
              <a:gd name="connsiteY2" fmla="*/ 3799836 h 7066862"/>
              <a:gd name="connsiteX3" fmla="*/ 3430486 w 9861488"/>
              <a:gd name="connsiteY3" fmla="*/ 295907 h 7066862"/>
              <a:gd name="connsiteX4" fmla="*/ 3863859 w 9861488"/>
              <a:gd name="connsiteY4" fmla="*/ 55612 h 7066862"/>
              <a:gd name="connsiteX5" fmla="*/ 3969651 w 9861488"/>
              <a:gd name="connsiteY5" fmla="*/ 0 h 7066862"/>
              <a:gd name="connsiteX6" fmla="*/ 9861488 w 9861488"/>
              <a:gd name="connsiteY6" fmla="*/ 7066862 h 7066862"/>
              <a:gd name="connsiteX0" fmla="*/ 0 w 3969651"/>
              <a:gd name="connsiteY0" fmla="*/ 5948221 h 5948221"/>
              <a:gd name="connsiteX1" fmla="*/ 1863 w 3969651"/>
              <a:gd name="connsiteY1" fmla="*/ 5698862 h 5948221"/>
              <a:gd name="connsiteX2" fmla="*/ 320025 w 3969651"/>
              <a:gd name="connsiteY2" fmla="*/ 3799836 h 5948221"/>
              <a:gd name="connsiteX3" fmla="*/ 3430486 w 3969651"/>
              <a:gd name="connsiteY3" fmla="*/ 295907 h 5948221"/>
              <a:gd name="connsiteX4" fmla="*/ 3863859 w 3969651"/>
              <a:gd name="connsiteY4" fmla="*/ 55612 h 5948221"/>
              <a:gd name="connsiteX5" fmla="*/ 3969651 w 3969651"/>
              <a:gd name="connsiteY5" fmla="*/ 0 h 594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9651" h="5948221">
                <a:moveTo>
                  <a:pt x="0" y="5948221"/>
                </a:moveTo>
                <a:lnTo>
                  <a:pt x="1863" y="5698862"/>
                </a:lnTo>
                <a:cubicBezTo>
                  <a:pt x="27184" y="5017139"/>
                  <a:pt x="133214" y="4368297"/>
                  <a:pt x="320025" y="3799836"/>
                </a:cubicBezTo>
                <a:cubicBezTo>
                  <a:pt x="810579" y="2305232"/>
                  <a:pt x="2027133" y="1118138"/>
                  <a:pt x="3430486" y="295907"/>
                </a:cubicBezTo>
                <a:cubicBezTo>
                  <a:pt x="3545941" y="228312"/>
                  <a:pt x="3692079" y="146862"/>
                  <a:pt x="3863859" y="55612"/>
                </a:cubicBezTo>
                <a:lnTo>
                  <a:pt x="3969651" y="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1">
            <a:extLst>
              <a:ext uri="{FF2B5EF4-FFF2-40B4-BE49-F238E27FC236}">
                <a16:creationId xmlns:a16="http://schemas.microsoft.com/office/drawing/2014/main" id="{B212057F-DC08-28BC-B0FD-16A689FBE2D5}"/>
              </a:ext>
            </a:extLst>
          </p:cNvPr>
          <p:cNvSpPr>
            <a:spLocks noGrp="1"/>
          </p:cNvSpPr>
          <p:nvPr>
            <p:ph type="ctrTitle"/>
          </p:nvPr>
        </p:nvSpPr>
        <p:spPr>
          <a:xfrm>
            <a:off x="4858157" y="1180095"/>
            <a:ext cx="3077673" cy="4572000"/>
          </a:xfrm>
        </p:spPr>
        <p:txBody>
          <a:bodyPr vert="horz" lIns="91440" tIns="45720" rIns="91440" bIns="45720" rtlCol="0" anchor="t">
            <a:normAutofit fontScale="90000"/>
          </a:bodyPr>
          <a:lstStyle/>
          <a:p>
            <a:pPr algn="l"/>
            <a:r>
              <a:rPr lang="en-SG" dirty="0"/>
              <a:t>Storing and caring for your stamp collection</a:t>
            </a:r>
            <a:br>
              <a:rPr lang="en-SG" dirty="0"/>
            </a:br>
            <a:br>
              <a:rPr lang="en-SG" dirty="0"/>
            </a:br>
            <a:br>
              <a:rPr lang="en-US" sz="3200" dirty="0"/>
            </a:br>
            <a:br>
              <a:rPr lang="en-US" sz="3200" dirty="0"/>
            </a:br>
            <a:endParaRPr lang="en-US" sz="3200" dirty="0"/>
          </a:p>
        </p:txBody>
      </p:sp>
      <p:pic>
        <p:nvPicPr>
          <p:cNvPr id="5" name="Picture 4">
            <a:extLst>
              <a:ext uri="{FF2B5EF4-FFF2-40B4-BE49-F238E27FC236}">
                <a16:creationId xmlns:a16="http://schemas.microsoft.com/office/drawing/2014/main" id="{FE84DAB6-5110-C261-3C65-E87512D7D65A}"/>
              </a:ext>
            </a:extLst>
          </p:cNvPr>
          <p:cNvPicPr>
            <a:picLocks noChangeAspect="1"/>
          </p:cNvPicPr>
          <p:nvPr/>
        </p:nvPicPr>
        <p:blipFill>
          <a:blip r:embed="rId2"/>
          <a:srcRect/>
          <a:stretch/>
        </p:blipFill>
        <p:spPr>
          <a:xfrm>
            <a:off x="719390" y="1527068"/>
            <a:ext cx="3400424" cy="3803864"/>
          </a:xfrm>
          <a:prstGeom prst="rect">
            <a:avLst/>
          </a:prstGeom>
        </p:spPr>
      </p:pic>
      <p:sp>
        <p:nvSpPr>
          <p:cNvPr id="16" name="TextBox 15">
            <a:extLst>
              <a:ext uri="{FF2B5EF4-FFF2-40B4-BE49-F238E27FC236}">
                <a16:creationId xmlns:a16="http://schemas.microsoft.com/office/drawing/2014/main" id="{416C8CCB-C72B-6E56-F324-391B685A1D86}"/>
              </a:ext>
            </a:extLst>
          </p:cNvPr>
          <p:cNvSpPr txBox="1"/>
          <p:nvPr/>
        </p:nvSpPr>
        <p:spPr>
          <a:xfrm>
            <a:off x="8125657" y="2022866"/>
            <a:ext cx="4034155" cy="5227108"/>
          </a:xfrm>
          <a:prstGeom prst="rect">
            <a:avLst/>
          </a:prstGeom>
        </p:spPr>
        <p:txBody>
          <a:bodyPr vert="horz" lIns="91440" tIns="45720" rIns="91440" bIns="45720" rtlCol="0">
            <a:noAutofit/>
          </a:bodyPr>
          <a:lstStyle/>
          <a:p>
            <a:r>
              <a:rPr lang="en-SG" dirty="0"/>
              <a:t>You have gathered your stamps, chosen the condition of stamps to collect, read about your area or theme of interest, identified your stamps and assembled a tool kit. Now, it is time to store and display your stamp collection...</a:t>
            </a:r>
            <a:endParaRPr lang="en-SG" sz="1600" dirty="0"/>
          </a:p>
        </p:txBody>
      </p:sp>
      <p:cxnSp>
        <p:nvCxnSpPr>
          <p:cNvPr id="12" name="Straight Connector 11">
            <a:extLst>
              <a:ext uri="{FF2B5EF4-FFF2-40B4-BE49-F238E27FC236}">
                <a16:creationId xmlns:a16="http://schemas.microsoft.com/office/drawing/2014/main" id="{D404143E-D70B-D7AE-BD3C-7FE61FA68AA0}"/>
              </a:ext>
            </a:extLst>
          </p:cNvPr>
          <p:cNvCxnSpPr>
            <a:cxnSpLocks/>
          </p:cNvCxnSpPr>
          <p:nvPr/>
        </p:nvCxnSpPr>
        <p:spPr>
          <a:xfrm>
            <a:off x="7972901" y="1136824"/>
            <a:ext cx="0" cy="4738841"/>
          </a:xfrm>
          <a:prstGeom prst="line">
            <a:avLst/>
          </a:prstGeom>
          <a:ln>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53353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5000">
        <p159:morph option="byObject"/>
      </p:transition>
    </mc:Choice>
    <mc:Fallback>
      <p:transition spd="slow" advTm="15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8" name="Freeform: Shape 37">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40" name="Freeform: Shape 39">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42" name="Freeform: Shape 41">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44" name="Rectangle 43">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D065C6D-EB42-400B-99C4-D0ACE936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3174" y="0"/>
            <a:ext cx="5578824" cy="6028256"/>
          </a:xfrm>
          <a:custGeom>
            <a:avLst/>
            <a:gdLst>
              <a:gd name="connsiteX0" fmla="*/ 1681218 w 5578824"/>
              <a:gd name="connsiteY0" fmla="*/ 0 h 6028256"/>
              <a:gd name="connsiteX1" fmla="*/ 5578824 w 5578824"/>
              <a:gd name="connsiteY1" fmla="*/ 0 h 6028256"/>
              <a:gd name="connsiteX2" fmla="*/ 5578824 w 5578824"/>
              <a:gd name="connsiteY2" fmla="*/ 5760161 h 6028256"/>
              <a:gd name="connsiteX3" fmla="*/ 5441231 w 5578824"/>
              <a:gd name="connsiteY3" fmla="*/ 5804042 h 6028256"/>
              <a:gd name="connsiteX4" fmla="*/ 4253224 w 5578824"/>
              <a:gd name="connsiteY4" fmla="*/ 5980388 h 6028256"/>
              <a:gd name="connsiteX5" fmla="*/ 837278 w 5578824"/>
              <a:gd name="connsiteY5" fmla="*/ 4877588 h 6028256"/>
              <a:gd name="connsiteX6" fmla="*/ 109626 w 5578824"/>
              <a:gd name="connsiteY6" fmla="*/ 3329255 h 6028256"/>
              <a:gd name="connsiteX7" fmla="*/ 156962 w 5578824"/>
              <a:gd name="connsiteY7" fmla="*/ 1773839 h 6028256"/>
              <a:gd name="connsiteX8" fmla="*/ 904890 w 5578824"/>
              <a:gd name="connsiteY8" fmla="*/ 738354 h 6028256"/>
              <a:gd name="connsiteX9" fmla="*/ 1304592 w 5578824"/>
              <a:gd name="connsiteY9" fmla="*/ 360545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16" name="TextBox 15">
            <a:extLst>
              <a:ext uri="{FF2B5EF4-FFF2-40B4-BE49-F238E27FC236}">
                <a16:creationId xmlns:a16="http://schemas.microsoft.com/office/drawing/2014/main" id="{416C8CCB-C72B-6E56-F324-391B685A1D86}"/>
              </a:ext>
            </a:extLst>
          </p:cNvPr>
          <p:cNvSpPr txBox="1"/>
          <p:nvPr/>
        </p:nvSpPr>
        <p:spPr>
          <a:xfrm>
            <a:off x="128701" y="395416"/>
            <a:ext cx="6912127" cy="5523905"/>
          </a:xfrm>
          <a:prstGeom prst="rect">
            <a:avLst/>
          </a:prstGeom>
        </p:spPr>
        <p:txBody>
          <a:bodyPr vert="horz" lIns="91440" tIns="45720" rIns="91440" bIns="45720" rtlCol="0">
            <a:noAutofit/>
          </a:bodyPr>
          <a:lstStyle/>
          <a:p>
            <a:r>
              <a:rPr lang="en-SG" sz="1700" b="1" dirty="0"/>
              <a:t>1. </a:t>
            </a:r>
            <a:r>
              <a:rPr lang="en-SG" sz="1700" b="1" u="sng" dirty="0"/>
              <a:t>High and dry</a:t>
            </a:r>
          </a:p>
          <a:p>
            <a:r>
              <a:rPr lang="en-SG" sz="1700" dirty="0"/>
              <a:t>When </a:t>
            </a:r>
            <a:r>
              <a:rPr lang="en-SG" sz="1700" u="sng" dirty="0">
                <a:hlinkClick r:id="rId2"/>
              </a:rPr>
              <a:t>storing your stamp collection</a:t>
            </a:r>
            <a:r>
              <a:rPr lang="en-SG" sz="1700" dirty="0"/>
              <a:t> it’s important to use acid-free paper, high up in a dark dry space. This should protect your collection from other family members, UV damage, mould, air moisture and water damage. Popular choices are safes, wine coolers and cupboards with moisture-sensitive silica gel capable of both absorbing and desorbing moisture placed inside.</a:t>
            </a:r>
          </a:p>
          <a:p>
            <a:endParaRPr lang="en-SG" sz="1700" dirty="0"/>
          </a:p>
          <a:p>
            <a:r>
              <a:rPr lang="en-SG" sz="1700" b="1" dirty="0"/>
              <a:t>2. </a:t>
            </a:r>
            <a:r>
              <a:rPr lang="en-SG" sz="1700" b="1" u="sng" dirty="0"/>
              <a:t>Choose a stamp album</a:t>
            </a:r>
          </a:p>
          <a:p>
            <a:r>
              <a:rPr lang="en-SG" sz="1700" dirty="0"/>
              <a:t>Depending on what stamps you have decided to collect, choose an appropriate </a:t>
            </a:r>
            <a:r>
              <a:rPr lang="en-SG" sz="1700" u="sng" dirty="0">
                <a:hlinkClick r:id="rId3"/>
              </a:rPr>
              <a:t>stamp album</a:t>
            </a:r>
            <a:r>
              <a:rPr lang="en-SG" sz="1700" dirty="0"/>
              <a:t> size. Unless you have a large collection or anticipate buying many more stamps, it is sensible to start with a modest size stamp album. The only concern being that with a far too large album, your existing stamps will be greatly extended and give your collection a sparse appearance.</a:t>
            </a:r>
          </a:p>
          <a:p>
            <a:endParaRPr lang="en-SG" sz="1700" dirty="0"/>
          </a:p>
          <a:p>
            <a:r>
              <a:rPr lang="en-SG" sz="1700" b="1" dirty="0"/>
              <a:t>3. </a:t>
            </a:r>
            <a:r>
              <a:rPr lang="en-SG" sz="1700" b="1" u="sng" dirty="0"/>
              <a:t>Put your collection in your stamp album</a:t>
            </a:r>
          </a:p>
          <a:p>
            <a:r>
              <a:rPr lang="en-SG" sz="1700" dirty="0"/>
              <a:t>Gummed </a:t>
            </a:r>
            <a:r>
              <a:rPr lang="en-SG" sz="1700" u="sng" dirty="0">
                <a:hlinkClick r:id="rId4"/>
              </a:rPr>
              <a:t>stamp hinges</a:t>
            </a:r>
            <a:r>
              <a:rPr lang="en-SG" sz="1700" dirty="0"/>
              <a:t> attach the stamp to the album pages – just fold down about a quarter of the hinge, gummed side outwards, and lightly moisten the narrow folded portion with the tip of your little finger. Attach this portion to the back of the stamp at the top, just below the perforations, and then moisten the lower part of the ‘flap’ and place the stamp in its appropriate place and press down. </a:t>
            </a:r>
          </a:p>
          <a:p>
            <a:endParaRPr lang="en-SG" sz="1700" dirty="0"/>
          </a:p>
          <a:p>
            <a:endParaRPr lang="en-SG" sz="1700" dirty="0"/>
          </a:p>
          <a:p>
            <a:endParaRPr lang="en-SG" sz="1700" dirty="0"/>
          </a:p>
        </p:txBody>
      </p:sp>
      <p:pic>
        <p:nvPicPr>
          <p:cNvPr id="5" name="Picture 4">
            <a:extLst>
              <a:ext uri="{FF2B5EF4-FFF2-40B4-BE49-F238E27FC236}">
                <a16:creationId xmlns:a16="http://schemas.microsoft.com/office/drawing/2014/main" id="{FE84DAB6-5110-C261-3C65-E87512D7D65A}"/>
              </a:ext>
            </a:extLst>
          </p:cNvPr>
          <p:cNvPicPr>
            <a:picLocks noChangeAspect="1"/>
          </p:cNvPicPr>
          <p:nvPr/>
        </p:nvPicPr>
        <p:blipFill>
          <a:blip r:embed="rId5"/>
          <a:srcRect/>
          <a:stretch/>
        </p:blipFill>
        <p:spPr>
          <a:xfrm>
            <a:off x="7309459" y="1890958"/>
            <a:ext cx="4613910" cy="5171098"/>
          </a:xfrm>
          <a:prstGeom prst="rect">
            <a:avLst/>
          </a:prstGeom>
        </p:spPr>
      </p:pic>
      <p:sp>
        <p:nvSpPr>
          <p:cNvPr id="11" name="TextBox 10">
            <a:extLst>
              <a:ext uri="{FF2B5EF4-FFF2-40B4-BE49-F238E27FC236}">
                <a16:creationId xmlns:a16="http://schemas.microsoft.com/office/drawing/2014/main" id="{80E5F729-AB8B-763B-9482-4A69D0420C50}"/>
              </a:ext>
            </a:extLst>
          </p:cNvPr>
          <p:cNvSpPr txBox="1"/>
          <p:nvPr/>
        </p:nvSpPr>
        <p:spPr>
          <a:xfrm>
            <a:off x="7630049" y="-4228"/>
            <a:ext cx="5578824" cy="1754326"/>
          </a:xfrm>
          <a:prstGeom prst="rect">
            <a:avLst/>
          </a:prstGeom>
          <a:noFill/>
        </p:spPr>
        <p:txBody>
          <a:bodyPr wrap="square">
            <a:spAutoFit/>
          </a:bodyPr>
          <a:lstStyle/>
          <a:p>
            <a:r>
              <a:rPr lang="en-SG" sz="5400" dirty="0">
                <a:latin typeface="+mj-lt"/>
              </a:rPr>
              <a:t>How to store your stamps</a:t>
            </a:r>
          </a:p>
        </p:txBody>
      </p:sp>
    </p:spTree>
    <p:extLst>
      <p:ext uri="{BB962C8B-B14F-4D97-AF65-F5344CB8AC3E}">
        <p14:creationId xmlns:p14="http://schemas.microsoft.com/office/powerpoint/2010/main" val="21710496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45000">
        <p159:morph option="byObject"/>
      </p:transition>
    </mc:Choice>
    <mc:Fallback>
      <p:transition spd="slow" advTm="4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Rectangle 25">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B15E4E"/>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3" name="Freeform: Shape 27">
            <a:extLst>
              <a:ext uri="{FF2B5EF4-FFF2-40B4-BE49-F238E27FC236}">
                <a16:creationId xmlns:a16="http://schemas.microsoft.com/office/drawing/2014/main" id="{CBD8B1E7-EF0A-4118-A804-D7F559784B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application&#10;&#10;Description automatically generated">
            <a:extLst>
              <a:ext uri="{FF2B5EF4-FFF2-40B4-BE49-F238E27FC236}">
                <a16:creationId xmlns:a16="http://schemas.microsoft.com/office/drawing/2014/main" id="{FE84DAB6-5110-C261-3C65-E87512D7D65A}"/>
              </a:ext>
            </a:extLst>
          </p:cNvPr>
          <p:cNvPicPr>
            <a:picLocks noChangeAspect="1"/>
          </p:cNvPicPr>
          <p:nvPr/>
        </p:nvPicPr>
        <p:blipFill>
          <a:blip r:embed="rId2">
            <a:alphaModFix amt="50000"/>
          </a:blip>
          <a:stretch>
            <a:fillRect/>
          </a:stretch>
        </p:blipFill>
        <p:spPr>
          <a:xfrm>
            <a:off x="-291673" y="-1093038"/>
            <a:ext cx="8505877" cy="9833384"/>
          </a:xfrm>
          <a:prstGeom prst="rect">
            <a:avLst/>
          </a:prstGeom>
        </p:spPr>
      </p:pic>
      <p:sp>
        <p:nvSpPr>
          <p:cNvPr id="30" name="Freeform: Shape 29">
            <a:extLst>
              <a:ext uri="{FF2B5EF4-FFF2-40B4-BE49-F238E27FC236}">
                <a16:creationId xmlns:a16="http://schemas.microsoft.com/office/drawing/2014/main" id="{3B2B1500-BB55-471C-8A9E-67288297E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886451" y="529224"/>
            <a:ext cx="6305549" cy="6328777"/>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045E22C-A99D-41BB-AF14-EF1B1E745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1608" y="323849"/>
            <a:ext cx="6130391" cy="6534151"/>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2" name="Title 1">
            <a:extLst>
              <a:ext uri="{FF2B5EF4-FFF2-40B4-BE49-F238E27FC236}">
                <a16:creationId xmlns:a16="http://schemas.microsoft.com/office/drawing/2014/main" id="{B212057F-DC08-28BC-B0FD-16A689FBE2D5}"/>
              </a:ext>
            </a:extLst>
          </p:cNvPr>
          <p:cNvSpPr>
            <a:spLocks noGrp="1"/>
          </p:cNvSpPr>
          <p:nvPr>
            <p:ph type="ctrTitle"/>
          </p:nvPr>
        </p:nvSpPr>
        <p:spPr>
          <a:xfrm>
            <a:off x="7153790" y="1143000"/>
            <a:ext cx="5255741" cy="2286000"/>
          </a:xfrm>
        </p:spPr>
        <p:txBody>
          <a:bodyPr>
            <a:normAutofit fontScale="90000"/>
          </a:bodyPr>
          <a:lstStyle/>
          <a:p>
            <a:pPr algn="l"/>
            <a:r>
              <a:rPr lang="en-SG" dirty="0"/>
              <a:t>Why do people collect stamps?</a:t>
            </a:r>
            <a:br>
              <a:rPr lang="en-SG" dirty="0"/>
            </a:br>
            <a:br>
              <a:rPr lang="en-SG" sz="3700" dirty="0"/>
            </a:br>
            <a:br>
              <a:rPr lang="en-SG" sz="3700" dirty="0"/>
            </a:br>
            <a:endParaRPr lang="en-US" sz="3700" dirty="0"/>
          </a:p>
        </p:txBody>
      </p:sp>
      <p:sp>
        <p:nvSpPr>
          <p:cNvPr id="16" name="TextBox 15">
            <a:extLst>
              <a:ext uri="{FF2B5EF4-FFF2-40B4-BE49-F238E27FC236}">
                <a16:creationId xmlns:a16="http://schemas.microsoft.com/office/drawing/2014/main" id="{416C8CCB-C72B-6E56-F324-391B685A1D86}"/>
              </a:ext>
            </a:extLst>
          </p:cNvPr>
          <p:cNvSpPr txBox="1"/>
          <p:nvPr/>
        </p:nvSpPr>
        <p:spPr>
          <a:xfrm>
            <a:off x="6656921" y="2626840"/>
            <a:ext cx="5535079" cy="2585323"/>
          </a:xfrm>
          <a:prstGeom prst="rect">
            <a:avLst/>
          </a:prstGeom>
          <a:solidFill>
            <a:schemeClr val="bg2"/>
          </a:solidFill>
        </p:spPr>
        <p:txBody>
          <a:bodyPr wrap="square">
            <a:spAutoFit/>
          </a:bodyPr>
          <a:lstStyle/>
          <a:p>
            <a:r>
              <a:rPr lang="en-SG" b="0" i="0" dirty="0">
                <a:effectLst/>
                <a:latin typeface="HK Grotesk"/>
              </a:rPr>
              <a:t>Ever since stamps were introduced in </a:t>
            </a:r>
            <a:r>
              <a:rPr lang="en-SG" b="0" i="0" dirty="0">
                <a:solidFill>
                  <a:schemeClr val="accent2"/>
                </a:solidFill>
                <a:effectLst/>
                <a:latin typeface="HK Grotesk"/>
              </a:rPr>
              <a:t>1840</a:t>
            </a:r>
            <a:r>
              <a:rPr lang="en-SG" b="0" i="0" dirty="0">
                <a:effectLst/>
                <a:latin typeface="HK Grotesk"/>
              </a:rPr>
              <a:t>, stamp collecting has consistently been one of the most popular hobbies in the world for many reasons. It is, for the most part, a relatively easy hobby to delve into; with such a vast array of prints, there really is something for everyone. From the affordable to the rare and expensive, the hobby allows anyone to build their own collection in any way they wish, producing something that anyone would be proud of.  </a:t>
            </a:r>
            <a:endParaRPr lang="en-US" dirty="0"/>
          </a:p>
        </p:txBody>
      </p:sp>
    </p:spTree>
    <p:extLst>
      <p:ext uri="{BB962C8B-B14F-4D97-AF65-F5344CB8AC3E}">
        <p14:creationId xmlns:p14="http://schemas.microsoft.com/office/powerpoint/2010/main" val="8216681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20000">
        <p159:morph option="byObject"/>
      </p:transition>
    </mc:Choice>
    <mc:Fallback>
      <p:transition spd="slow" advTm="2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8" name="Freeform: Shape 37">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40" name="Freeform: Shape 39">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42" name="Freeform: Shape 41">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44" name="Rectangle 43">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D065C6D-EB42-400B-99C4-D0ACE936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3174" y="0"/>
            <a:ext cx="5578824" cy="6028256"/>
          </a:xfrm>
          <a:custGeom>
            <a:avLst/>
            <a:gdLst>
              <a:gd name="connsiteX0" fmla="*/ 1681218 w 5578824"/>
              <a:gd name="connsiteY0" fmla="*/ 0 h 6028256"/>
              <a:gd name="connsiteX1" fmla="*/ 5578824 w 5578824"/>
              <a:gd name="connsiteY1" fmla="*/ 0 h 6028256"/>
              <a:gd name="connsiteX2" fmla="*/ 5578824 w 5578824"/>
              <a:gd name="connsiteY2" fmla="*/ 5760161 h 6028256"/>
              <a:gd name="connsiteX3" fmla="*/ 5441231 w 5578824"/>
              <a:gd name="connsiteY3" fmla="*/ 5804042 h 6028256"/>
              <a:gd name="connsiteX4" fmla="*/ 4253224 w 5578824"/>
              <a:gd name="connsiteY4" fmla="*/ 5980388 h 6028256"/>
              <a:gd name="connsiteX5" fmla="*/ 837278 w 5578824"/>
              <a:gd name="connsiteY5" fmla="*/ 4877588 h 6028256"/>
              <a:gd name="connsiteX6" fmla="*/ 109626 w 5578824"/>
              <a:gd name="connsiteY6" fmla="*/ 3329255 h 6028256"/>
              <a:gd name="connsiteX7" fmla="*/ 156962 w 5578824"/>
              <a:gd name="connsiteY7" fmla="*/ 1773839 h 6028256"/>
              <a:gd name="connsiteX8" fmla="*/ 904890 w 5578824"/>
              <a:gd name="connsiteY8" fmla="*/ 738354 h 6028256"/>
              <a:gd name="connsiteX9" fmla="*/ 1304592 w 5578824"/>
              <a:gd name="connsiteY9" fmla="*/ 360545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16" name="TextBox 15">
            <a:extLst>
              <a:ext uri="{FF2B5EF4-FFF2-40B4-BE49-F238E27FC236}">
                <a16:creationId xmlns:a16="http://schemas.microsoft.com/office/drawing/2014/main" id="{416C8CCB-C72B-6E56-F324-391B685A1D86}"/>
              </a:ext>
            </a:extLst>
          </p:cNvPr>
          <p:cNvSpPr txBox="1"/>
          <p:nvPr/>
        </p:nvSpPr>
        <p:spPr>
          <a:xfrm>
            <a:off x="762000" y="2286000"/>
            <a:ext cx="5334000" cy="3810001"/>
          </a:xfrm>
          <a:prstGeom prst="rect">
            <a:avLst/>
          </a:prstGeom>
        </p:spPr>
        <p:txBody>
          <a:bodyPr vert="horz" lIns="91440" tIns="45720" rIns="91440" bIns="45720" rtlCol="0">
            <a:normAutofit/>
          </a:bodyPr>
          <a:lstStyle/>
          <a:p>
            <a:pPr>
              <a:lnSpc>
                <a:spcPct val="115000"/>
              </a:lnSpc>
              <a:spcAft>
                <a:spcPts val="600"/>
              </a:spcAft>
            </a:pPr>
            <a:r>
              <a:rPr lang="en-SG" dirty="0"/>
              <a:t>The correct name for a stamp collector is exactly that, a stamp collector. As you begin to find out about stamp collecting, you may see collectors being referred to as </a:t>
            </a:r>
            <a:r>
              <a:rPr lang="en-SG" dirty="0">
                <a:solidFill>
                  <a:schemeClr val="accent2"/>
                </a:solidFill>
              </a:rPr>
              <a:t>"philatelists". </a:t>
            </a:r>
            <a:r>
              <a:rPr lang="en-SG" dirty="0"/>
              <a:t>While this is not entirely untrue, philately refers to the study of stamps and therefore does not always involve collecting. However, it is not uncommon for the term </a:t>
            </a:r>
            <a:r>
              <a:rPr lang="en-SG" dirty="0">
                <a:solidFill>
                  <a:schemeClr val="accent2"/>
                </a:solidFill>
              </a:rPr>
              <a:t>"philatelist" </a:t>
            </a:r>
            <a:r>
              <a:rPr lang="en-SG" dirty="0"/>
              <a:t>and </a:t>
            </a:r>
            <a:r>
              <a:rPr lang="en-SG" dirty="0">
                <a:solidFill>
                  <a:schemeClr val="accent2"/>
                </a:solidFill>
              </a:rPr>
              <a:t>"stamp collector" </a:t>
            </a:r>
            <a:r>
              <a:rPr lang="en-SG" dirty="0"/>
              <a:t>to be used interchangeably. </a:t>
            </a:r>
            <a:endParaRPr lang="en-US" sz="1900" dirty="0">
              <a:solidFill>
                <a:schemeClr val="tx1">
                  <a:alpha val="70000"/>
                </a:schemeClr>
              </a:solidFill>
            </a:endParaRPr>
          </a:p>
        </p:txBody>
      </p:sp>
      <p:sp>
        <p:nvSpPr>
          <p:cNvPr id="2" name="Title 1">
            <a:extLst>
              <a:ext uri="{FF2B5EF4-FFF2-40B4-BE49-F238E27FC236}">
                <a16:creationId xmlns:a16="http://schemas.microsoft.com/office/drawing/2014/main" id="{B212057F-DC08-28BC-B0FD-16A689FBE2D5}"/>
              </a:ext>
            </a:extLst>
          </p:cNvPr>
          <p:cNvSpPr>
            <a:spLocks noGrp="1"/>
          </p:cNvSpPr>
          <p:nvPr>
            <p:ph type="ctrTitle"/>
          </p:nvPr>
        </p:nvSpPr>
        <p:spPr>
          <a:xfrm>
            <a:off x="762000" y="762000"/>
            <a:ext cx="5334000" cy="1524000"/>
          </a:xfrm>
        </p:spPr>
        <p:txBody>
          <a:bodyPr vert="horz" lIns="91440" tIns="45720" rIns="91440" bIns="45720" rtlCol="0" anchor="ctr">
            <a:normAutofit fontScale="90000"/>
          </a:bodyPr>
          <a:lstStyle/>
          <a:p>
            <a:pPr algn="l"/>
            <a:r>
              <a:rPr lang="en-SG" dirty="0"/>
              <a:t>What is a stamp collector called?</a:t>
            </a:r>
            <a:br>
              <a:rPr lang="en-SG" dirty="0"/>
            </a:br>
            <a:br>
              <a:rPr lang="en-US" sz="2500" dirty="0"/>
            </a:br>
            <a:br>
              <a:rPr lang="en-US" sz="2500" dirty="0"/>
            </a:br>
            <a:endParaRPr lang="en-US" sz="2500" dirty="0"/>
          </a:p>
        </p:txBody>
      </p:sp>
      <p:pic>
        <p:nvPicPr>
          <p:cNvPr id="5" name="Picture 4">
            <a:extLst>
              <a:ext uri="{FF2B5EF4-FFF2-40B4-BE49-F238E27FC236}">
                <a16:creationId xmlns:a16="http://schemas.microsoft.com/office/drawing/2014/main" id="{FE84DAB6-5110-C261-3C65-E87512D7D65A}"/>
              </a:ext>
            </a:extLst>
          </p:cNvPr>
          <p:cNvPicPr>
            <a:picLocks noChangeAspect="1"/>
          </p:cNvPicPr>
          <p:nvPr/>
        </p:nvPicPr>
        <p:blipFill>
          <a:blip r:embed="rId2"/>
          <a:srcRect/>
          <a:stretch/>
        </p:blipFill>
        <p:spPr>
          <a:xfrm>
            <a:off x="7218045" y="852976"/>
            <a:ext cx="4613910" cy="5171098"/>
          </a:xfrm>
          <a:prstGeom prst="rect">
            <a:avLst/>
          </a:prstGeom>
        </p:spPr>
      </p:pic>
    </p:spTree>
    <p:extLst>
      <p:ext uri="{BB962C8B-B14F-4D97-AF65-F5344CB8AC3E}">
        <p14:creationId xmlns:p14="http://schemas.microsoft.com/office/powerpoint/2010/main" val="11673156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20000">
        <p159:morph option="byObject"/>
      </p:transition>
    </mc:Choice>
    <mc:Fallback>
      <p:transition spd="slow" advTm="2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8" name="Freeform: Shape 67">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70" name="Freeform: Shape 69">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72" name="Freeform: Shape 71">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74" name="Rectangle 73">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551AE076-7865-49BB-81C0-8C9E7E994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802" y="832508"/>
            <a:ext cx="4448352" cy="6025492"/>
          </a:xfrm>
          <a:custGeom>
            <a:avLst/>
            <a:gdLst>
              <a:gd name="connsiteX0" fmla="*/ 3173139 w 4448352"/>
              <a:gd name="connsiteY0" fmla="*/ 74 h 6025492"/>
              <a:gd name="connsiteX1" fmla="*/ 3840337 w 4448352"/>
              <a:gd name="connsiteY1" fmla="*/ 136997 h 6025492"/>
              <a:gd name="connsiteX2" fmla="*/ 4400480 w 4448352"/>
              <a:gd name="connsiteY2" fmla="*/ 1061406 h 6025492"/>
              <a:gd name="connsiteX3" fmla="*/ 3812207 w 4448352"/>
              <a:gd name="connsiteY3" fmla="*/ 2268177 h 6025492"/>
              <a:gd name="connsiteX4" fmla="*/ 2566852 w 4448352"/>
              <a:gd name="connsiteY4" fmla="*/ 4362395 h 6025492"/>
              <a:gd name="connsiteX5" fmla="*/ 1381603 w 4448352"/>
              <a:gd name="connsiteY5" fmla="*/ 6002073 h 6025492"/>
              <a:gd name="connsiteX6" fmla="*/ 1358105 w 4448352"/>
              <a:gd name="connsiteY6" fmla="*/ 6025492 h 6025492"/>
              <a:gd name="connsiteX7" fmla="*/ 147593 w 4448352"/>
              <a:gd name="connsiteY7" fmla="*/ 6025492 h 6025492"/>
              <a:gd name="connsiteX8" fmla="*/ 135095 w 4448352"/>
              <a:gd name="connsiteY8" fmla="*/ 5970139 h 6025492"/>
              <a:gd name="connsiteX9" fmla="*/ 989 w 4448352"/>
              <a:gd name="connsiteY9" fmla="*/ 3558990 h 6025492"/>
              <a:gd name="connsiteX10" fmla="*/ 134613 w 4448352"/>
              <a:gd name="connsiteY10" fmla="*/ 2769335 h 6025492"/>
              <a:gd name="connsiteX11" fmla="*/ 812398 w 4448352"/>
              <a:gd name="connsiteY11" fmla="*/ 1669996 h 6025492"/>
              <a:gd name="connsiteX12" fmla="*/ 1830565 w 4448352"/>
              <a:gd name="connsiteY12" fmla="*/ 638164 h 6025492"/>
              <a:gd name="connsiteX13" fmla="*/ 3173139 w 4448352"/>
              <a:gd name="connsiteY13" fmla="*/ 74 h 6025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8352" h="6025492">
                <a:moveTo>
                  <a:pt x="3173139" y="74"/>
                </a:moveTo>
                <a:cubicBezTo>
                  <a:pt x="3404376" y="2427"/>
                  <a:pt x="3621703" y="61078"/>
                  <a:pt x="3840337" y="136997"/>
                </a:cubicBezTo>
                <a:cubicBezTo>
                  <a:pt x="4230681" y="272614"/>
                  <a:pt x="4578505" y="404218"/>
                  <a:pt x="4400480" y="1061406"/>
                </a:cubicBezTo>
                <a:cubicBezTo>
                  <a:pt x="4294008" y="1454598"/>
                  <a:pt x="4050153" y="1868133"/>
                  <a:pt x="3812207" y="2268177"/>
                </a:cubicBezTo>
                <a:cubicBezTo>
                  <a:pt x="3397090" y="2966250"/>
                  <a:pt x="2981970" y="3664324"/>
                  <a:pt x="2566852" y="4362395"/>
                </a:cubicBezTo>
                <a:cubicBezTo>
                  <a:pt x="2261941" y="4875091"/>
                  <a:pt x="1813643" y="5542665"/>
                  <a:pt x="1381603" y="6002073"/>
                </a:cubicBezTo>
                <a:lnTo>
                  <a:pt x="1358105" y="6025492"/>
                </a:lnTo>
                <a:lnTo>
                  <a:pt x="147593" y="6025492"/>
                </a:lnTo>
                <a:lnTo>
                  <a:pt x="135095" y="5970139"/>
                </a:lnTo>
                <a:cubicBezTo>
                  <a:pt x="3334" y="5264474"/>
                  <a:pt x="25734" y="4338079"/>
                  <a:pt x="989" y="3558990"/>
                </a:cubicBezTo>
                <a:cubicBezTo>
                  <a:pt x="-7696" y="3286585"/>
                  <a:pt x="41149" y="3024098"/>
                  <a:pt x="134613" y="2769335"/>
                </a:cubicBezTo>
                <a:cubicBezTo>
                  <a:pt x="274734" y="2387350"/>
                  <a:pt x="515201" y="2023048"/>
                  <a:pt x="812398" y="1669996"/>
                </a:cubicBezTo>
                <a:cubicBezTo>
                  <a:pt x="1109596" y="1316945"/>
                  <a:pt x="1463524" y="975145"/>
                  <a:pt x="1830565" y="638164"/>
                </a:cubicBezTo>
                <a:cubicBezTo>
                  <a:pt x="2363706" y="148617"/>
                  <a:pt x="2787743" y="-3847"/>
                  <a:pt x="3173139" y="74"/>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424ECFA8-BE37-446C-B1BD-88D2981B6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197" y="533400"/>
            <a:ext cx="5085498" cy="6329048"/>
          </a:xfrm>
          <a:custGeom>
            <a:avLst/>
            <a:gdLst>
              <a:gd name="connsiteX0" fmla="*/ 3173139 w 4448352"/>
              <a:gd name="connsiteY0" fmla="*/ 74 h 6025492"/>
              <a:gd name="connsiteX1" fmla="*/ 3840337 w 4448352"/>
              <a:gd name="connsiteY1" fmla="*/ 136997 h 6025492"/>
              <a:gd name="connsiteX2" fmla="*/ 4400480 w 4448352"/>
              <a:gd name="connsiteY2" fmla="*/ 1061406 h 6025492"/>
              <a:gd name="connsiteX3" fmla="*/ 3812207 w 4448352"/>
              <a:gd name="connsiteY3" fmla="*/ 2268177 h 6025492"/>
              <a:gd name="connsiteX4" fmla="*/ 2566852 w 4448352"/>
              <a:gd name="connsiteY4" fmla="*/ 4362395 h 6025492"/>
              <a:gd name="connsiteX5" fmla="*/ 1381603 w 4448352"/>
              <a:gd name="connsiteY5" fmla="*/ 6002073 h 6025492"/>
              <a:gd name="connsiteX6" fmla="*/ 1358105 w 4448352"/>
              <a:gd name="connsiteY6" fmla="*/ 6025492 h 6025492"/>
              <a:gd name="connsiteX7" fmla="*/ 147593 w 4448352"/>
              <a:gd name="connsiteY7" fmla="*/ 6025492 h 6025492"/>
              <a:gd name="connsiteX8" fmla="*/ 135095 w 4448352"/>
              <a:gd name="connsiteY8" fmla="*/ 5970139 h 6025492"/>
              <a:gd name="connsiteX9" fmla="*/ 989 w 4448352"/>
              <a:gd name="connsiteY9" fmla="*/ 3558990 h 6025492"/>
              <a:gd name="connsiteX10" fmla="*/ 134613 w 4448352"/>
              <a:gd name="connsiteY10" fmla="*/ 2769335 h 6025492"/>
              <a:gd name="connsiteX11" fmla="*/ 812398 w 4448352"/>
              <a:gd name="connsiteY11" fmla="*/ 1669996 h 6025492"/>
              <a:gd name="connsiteX12" fmla="*/ 1830565 w 4448352"/>
              <a:gd name="connsiteY12" fmla="*/ 638164 h 6025492"/>
              <a:gd name="connsiteX13" fmla="*/ 3173139 w 4448352"/>
              <a:gd name="connsiteY13" fmla="*/ 74 h 6025492"/>
              <a:gd name="connsiteX0" fmla="*/ 147593 w 4448352"/>
              <a:gd name="connsiteY0" fmla="*/ 6025492 h 6112608"/>
              <a:gd name="connsiteX1" fmla="*/ 135095 w 4448352"/>
              <a:gd name="connsiteY1" fmla="*/ 5970139 h 6112608"/>
              <a:gd name="connsiteX2" fmla="*/ 989 w 4448352"/>
              <a:gd name="connsiteY2" fmla="*/ 3558990 h 6112608"/>
              <a:gd name="connsiteX3" fmla="*/ 134613 w 4448352"/>
              <a:gd name="connsiteY3" fmla="*/ 2769335 h 6112608"/>
              <a:gd name="connsiteX4" fmla="*/ 812398 w 4448352"/>
              <a:gd name="connsiteY4" fmla="*/ 1669996 h 6112608"/>
              <a:gd name="connsiteX5" fmla="*/ 1830565 w 4448352"/>
              <a:gd name="connsiteY5" fmla="*/ 638164 h 6112608"/>
              <a:gd name="connsiteX6" fmla="*/ 3173139 w 4448352"/>
              <a:gd name="connsiteY6" fmla="*/ 74 h 6112608"/>
              <a:gd name="connsiteX7" fmla="*/ 3840337 w 4448352"/>
              <a:gd name="connsiteY7" fmla="*/ 136997 h 6112608"/>
              <a:gd name="connsiteX8" fmla="*/ 4400480 w 4448352"/>
              <a:gd name="connsiteY8" fmla="*/ 1061406 h 6112608"/>
              <a:gd name="connsiteX9" fmla="*/ 3812207 w 4448352"/>
              <a:gd name="connsiteY9" fmla="*/ 2268177 h 6112608"/>
              <a:gd name="connsiteX10" fmla="*/ 2566852 w 4448352"/>
              <a:gd name="connsiteY10" fmla="*/ 4362395 h 6112608"/>
              <a:gd name="connsiteX11" fmla="*/ 1381603 w 4448352"/>
              <a:gd name="connsiteY11" fmla="*/ 6002073 h 6112608"/>
              <a:gd name="connsiteX12" fmla="*/ 1457187 w 4448352"/>
              <a:gd name="connsiteY12" fmla="*/ 6112608 h 6112608"/>
              <a:gd name="connsiteX0" fmla="*/ 147593 w 4448352"/>
              <a:gd name="connsiteY0" fmla="*/ 6025492 h 6025492"/>
              <a:gd name="connsiteX1" fmla="*/ 135095 w 4448352"/>
              <a:gd name="connsiteY1" fmla="*/ 5970139 h 6025492"/>
              <a:gd name="connsiteX2" fmla="*/ 989 w 4448352"/>
              <a:gd name="connsiteY2" fmla="*/ 3558990 h 6025492"/>
              <a:gd name="connsiteX3" fmla="*/ 134613 w 4448352"/>
              <a:gd name="connsiteY3" fmla="*/ 2769335 h 6025492"/>
              <a:gd name="connsiteX4" fmla="*/ 812398 w 4448352"/>
              <a:gd name="connsiteY4" fmla="*/ 1669996 h 6025492"/>
              <a:gd name="connsiteX5" fmla="*/ 1830565 w 4448352"/>
              <a:gd name="connsiteY5" fmla="*/ 638164 h 6025492"/>
              <a:gd name="connsiteX6" fmla="*/ 3173139 w 4448352"/>
              <a:gd name="connsiteY6" fmla="*/ 74 h 6025492"/>
              <a:gd name="connsiteX7" fmla="*/ 3840337 w 4448352"/>
              <a:gd name="connsiteY7" fmla="*/ 136997 h 6025492"/>
              <a:gd name="connsiteX8" fmla="*/ 4400480 w 4448352"/>
              <a:gd name="connsiteY8" fmla="*/ 1061406 h 6025492"/>
              <a:gd name="connsiteX9" fmla="*/ 3812207 w 4448352"/>
              <a:gd name="connsiteY9" fmla="*/ 2268177 h 6025492"/>
              <a:gd name="connsiteX10" fmla="*/ 2566852 w 4448352"/>
              <a:gd name="connsiteY10" fmla="*/ 4362395 h 6025492"/>
              <a:gd name="connsiteX11" fmla="*/ 1381603 w 4448352"/>
              <a:gd name="connsiteY11" fmla="*/ 6002073 h 6025492"/>
              <a:gd name="connsiteX0" fmla="*/ 147593 w 4448352"/>
              <a:gd name="connsiteY0" fmla="*/ 6025492 h 6029730"/>
              <a:gd name="connsiteX1" fmla="*/ 135095 w 4448352"/>
              <a:gd name="connsiteY1" fmla="*/ 5970139 h 6029730"/>
              <a:gd name="connsiteX2" fmla="*/ 989 w 4448352"/>
              <a:gd name="connsiteY2" fmla="*/ 3558990 h 6029730"/>
              <a:gd name="connsiteX3" fmla="*/ 134613 w 4448352"/>
              <a:gd name="connsiteY3" fmla="*/ 2769335 h 6029730"/>
              <a:gd name="connsiteX4" fmla="*/ 812398 w 4448352"/>
              <a:gd name="connsiteY4" fmla="*/ 1669996 h 6029730"/>
              <a:gd name="connsiteX5" fmla="*/ 1830565 w 4448352"/>
              <a:gd name="connsiteY5" fmla="*/ 638164 h 6029730"/>
              <a:gd name="connsiteX6" fmla="*/ 3173139 w 4448352"/>
              <a:gd name="connsiteY6" fmla="*/ 74 h 6029730"/>
              <a:gd name="connsiteX7" fmla="*/ 3840337 w 4448352"/>
              <a:gd name="connsiteY7" fmla="*/ 136997 h 6029730"/>
              <a:gd name="connsiteX8" fmla="*/ 4400480 w 4448352"/>
              <a:gd name="connsiteY8" fmla="*/ 1061406 h 6029730"/>
              <a:gd name="connsiteX9" fmla="*/ 3812207 w 4448352"/>
              <a:gd name="connsiteY9" fmla="*/ 2268177 h 6029730"/>
              <a:gd name="connsiteX10" fmla="*/ 2566852 w 4448352"/>
              <a:gd name="connsiteY10" fmla="*/ 4362395 h 6029730"/>
              <a:gd name="connsiteX11" fmla="*/ 1397330 w 4448352"/>
              <a:gd name="connsiteY11" fmla="*/ 6029730 h 602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48352" h="6029730">
                <a:moveTo>
                  <a:pt x="147593" y="6025492"/>
                </a:moveTo>
                <a:lnTo>
                  <a:pt x="135095" y="5970139"/>
                </a:lnTo>
                <a:cubicBezTo>
                  <a:pt x="3334" y="5264474"/>
                  <a:pt x="25734" y="4338079"/>
                  <a:pt x="989" y="3558990"/>
                </a:cubicBezTo>
                <a:cubicBezTo>
                  <a:pt x="-7696" y="3286585"/>
                  <a:pt x="41149" y="3024098"/>
                  <a:pt x="134613" y="2769335"/>
                </a:cubicBezTo>
                <a:cubicBezTo>
                  <a:pt x="274734" y="2387350"/>
                  <a:pt x="515201" y="2023048"/>
                  <a:pt x="812398" y="1669996"/>
                </a:cubicBezTo>
                <a:cubicBezTo>
                  <a:pt x="1109596" y="1316945"/>
                  <a:pt x="1463524" y="975145"/>
                  <a:pt x="1830565" y="638164"/>
                </a:cubicBezTo>
                <a:cubicBezTo>
                  <a:pt x="2363706" y="148617"/>
                  <a:pt x="2787743" y="-3847"/>
                  <a:pt x="3173139" y="74"/>
                </a:cubicBezTo>
                <a:cubicBezTo>
                  <a:pt x="3404376" y="2427"/>
                  <a:pt x="3621702" y="61078"/>
                  <a:pt x="3840337" y="136997"/>
                </a:cubicBezTo>
                <a:cubicBezTo>
                  <a:pt x="4230681" y="272614"/>
                  <a:pt x="4578505" y="404218"/>
                  <a:pt x="4400480" y="1061406"/>
                </a:cubicBezTo>
                <a:cubicBezTo>
                  <a:pt x="4294008" y="1454598"/>
                  <a:pt x="4050152" y="1868133"/>
                  <a:pt x="3812207" y="2268177"/>
                </a:cubicBezTo>
                <a:cubicBezTo>
                  <a:pt x="3397089" y="2966250"/>
                  <a:pt x="2969331" y="3735470"/>
                  <a:pt x="2566852" y="4362395"/>
                </a:cubicBezTo>
                <a:cubicBezTo>
                  <a:pt x="2164373" y="4989320"/>
                  <a:pt x="1829370" y="5570322"/>
                  <a:pt x="1397330" y="6029730"/>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pic>
        <p:nvPicPr>
          <p:cNvPr id="5" name="Picture 4">
            <a:extLst>
              <a:ext uri="{FF2B5EF4-FFF2-40B4-BE49-F238E27FC236}">
                <a16:creationId xmlns:a16="http://schemas.microsoft.com/office/drawing/2014/main" id="{FE84DAB6-5110-C261-3C65-E87512D7D65A}"/>
              </a:ext>
            </a:extLst>
          </p:cNvPr>
          <p:cNvPicPr>
            <a:picLocks noChangeAspect="1"/>
          </p:cNvPicPr>
          <p:nvPr/>
        </p:nvPicPr>
        <p:blipFill>
          <a:blip r:embed="rId2"/>
          <a:srcRect/>
          <a:stretch/>
        </p:blipFill>
        <p:spPr>
          <a:xfrm>
            <a:off x="841835" y="1505252"/>
            <a:ext cx="3927340" cy="4572001"/>
          </a:xfrm>
          <a:prstGeom prst="rect">
            <a:avLst/>
          </a:prstGeom>
        </p:spPr>
      </p:pic>
      <p:sp>
        <p:nvSpPr>
          <p:cNvPr id="16" name="TextBox 15">
            <a:extLst>
              <a:ext uri="{FF2B5EF4-FFF2-40B4-BE49-F238E27FC236}">
                <a16:creationId xmlns:a16="http://schemas.microsoft.com/office/drawing/2014/main" id="{416C8CCB-C72B-6E56-F324-391B685A1D86}"/>
              </a:ext>
            </a:extLst>
          </p:cNvPr>
          <p:cNvSpPr txBox="1"/>
          <p:nvPr/>
        </p:nvSpPr>
        <p:spPr>
          <a:xfrm>
            <a:off x="4875723" y="1904999"/>
            <a:ext cx="7261999" cy="3048001"/>
          </a:xfrm>
          <a:prstGeom prst="rect">
            <a:avLst/>
          </a:prstGeom>
        </p:spPr>
        <p:txBody>
          <a:bodyPr vert="horz" lIns="91440" tIns="45720" rIns="91440" bIns="45720" rtlCol="0">
            <a:noAutofit/>
          </a:bodyPr>
          <a:lstStyle/>
          <a:p>
            <a:pPr>
              <a:lnSpc>
                <a:spcPct val="115000"/>
              </a:lnSpc>
              <a:spcAft>
                <a:spcPts val="600"/>
              </a:spcAft>
            </a:pPr>
            <a:r>
              <a:rPr lang="en-US" sz="1600" dirty="0"/>
              <a:t>Stamp collecting in the modern day is still one of the most popular hobbies in the world, with more than </a:t>
            </a:r>
            <a:r>
              <a:rPr lang="en-US" sz="1600" dirty="0">
                <a:solidFill>
                  <a:schemeClr val="accent2"/>
                </a:solidFill>
              </a:rPr>
              <a:t>20 million collectors </a:t>
            </a:r>
            <a:r>
              <a:rPr lang="en-US" sz="1600" dirty="0"/>
              <a:t>globally! </a:t>
            </a:r>
          </a:p>
          <a:p>
            <a:pPr>
              <a:lnSpc>
                <a:spcPct val="115000"/>
              </a:lnSpc>
              <a:spcAft>
                <a:spcPts val="600"/>
              </a:spcAft>
            </a:pPr>
            <a:r>
              <a:rPr lang="en-US" sz="1600" dirty="0"/>
              <a:t>Stamp collecting as a hobby doesn’t need to take up lots of your time or money and there are fantastic communities across the world with whom to share this fun and fascinating passion with. Whether you want a hobby that you can partake in on the occasional weekend or really dive into, stamp collecting could certainly be that for you. </a:t>
            </a:r>
            <a:br>
              <a:rPr lang="en-US" sz="1600" dirty="0"/>
            </a:br>
            <a:r>
              <a:rPr lang="en-US" sz="1600" dirty="0"/>
              <a:t> </a:t>
            </a:r>
            <a:br>
              <a:rPr lang="en-US" sz="1600" dirty="0"/>
            </a:br>
            <a:r>
              <a:rPr lang="en-US" sz="1600" dirty="0"/>
              <a:t>The fantastic appeal of stamp collecting is you are entirely independent in how fast you acquire your stamps and how far you take your collection. If you have a lot of disposable income, you could certainly build up a high-value stamp collection faster. However, that is neither the goal for many collectors nor is it necessarily the way you are going to best enjoy collecting stamps. With so many variations around the world, your stamp collection can be anything you want it to be!</a:t>
            </a:r>
          </a:p>
        </p:txBody>
      </p:sp>
      <p:sp>
        <p:nvSpPr>
          <p:cNvPr id="2" name="Title 1">
            <a:extLst>
              <a:ext uri="{FF2B5EF4-FFF2-40B4-BE49-F238E27FC236}">
                <a16:creationId xmlns:a16="http://schemas.microsoft.com/office/drawing/2014/main" id="{B212057F-DC08-28BC-B0FD-16A689FBE2D5}"/>
              </a:ext>
            </a:extLst>
          </p:cNvPr>
          <p:cNvSpPr>
            <a:spLocks noGrp="1"/>
          </p:cNvSpPr>
          <p:nvPr>
            <p:ph type="ctrTitle"/>
          </p:nvPr>
        </p:nvSpPr>
        <p:spPr>
          <a:xfrm>
            <a:off x="5811103" y="107574"/>
            <a:ext cx="6077801" cy="1524010"/>
          </a:xfrm>
        </p:spPr>
        <p:txBody>
          <a:bodyPr vert="horz" lIns="91440" tIns="45720" rIns="91440" bIns="45720" rtlCol="0" anchor="t">
            <a:noAutofit/>
          </a:bodyPr>
          <a:lstStyle/>
          <a:p>
            <a:pPr algn="l"/>
            <a:r>
              <a:rPr lang="en-US" sz="5400" dirty="0"/>
              <a:t>Should I start collecting stamps?</a:t>
            </a:r>
            <a:br>
              <a:rPr lang="en-US" sz="5400" dirty="0"/>
            </a:br>
            <a:br>
              <a:rPr lang="en-US" sz="5400" dirty="0"/>
            </a:br>
            <a:endParaRPr lang="en-US" sz="5400" dirty="0"/>
          </a:p>
        </p:txBody>
      </p:sp>
    </p:spTree>
    <p:extLst>
      <p:ext uri="{BB962C8B-B14F-4D97-AF65-F5344CB8AC3E}">
        <p14:creationId xmlns:p14="http://schemas.microsoft.com/office/powerpoint/2010/main" val="41392859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45000">
        <p159:morph option="byObject"/>
      </p:transition>
    </mc:Choice>
    <mc:Fallback>
      <p:transition spd="slow" advTm="4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55" name="Freeform: Shape 54">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57" name="Freeform: Shape 56">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59" name="Rectangle 5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33CD8F9E-B806-4878-8DBF-872BDF43D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265920" cy="6858000"/>
          </a:xfrm>
          <a:custGeom>
            <a:avLst/>
            <a:gdLst>
              <a:gd name="connsiteX0" fmla="*/ 0 w 5265920"/>
              <a:gd name="connsiteY0" fmla="*/ 0 h 6858000"/>
              <a:gd name="connsiteX1" fmla="*/ 1928159 w 5265920"/>
              <a:gd name="connsiteY1" fmla="*/ 0 h 6858000"/>
              <a:gd name="connsiteX2" fmla="*/ 2086667 w 5265920"/>
              <a:gd name="connsiteY2" fmla="*/ 218181 h 6858000"/>
              <a:gd name="connsiteX3" fmla="*/ 4009669 w 5265920"/>
              <a:gd name="connsiteY3" fmla="*/ 2631787 h 6858000"/>
              <a:gd name="connsiteX4" fmla="*/ 5264921 w 5265920"/>
              <a:gd name="connsiteY4" fmla="*/ 5672947 h 6858000"/>
              <a:gd name="connsiteX5" fmla="*/ 4962842 w 5265920"/>
              <a:gd name="connsiteY5" fmla="*/ 6612444 h 6858000"/>
              <a:gd name="connsiteX6" fmla="*/ 4841527 w 5265920"/>
              <a:gd name="connsiteY6" fmla="*/ 6771753 h 6858000"/>
              <a:gd name="connsiteX7" fmla="*/ 4761563 w 5265920"/>
              <a:gd name="connsiteY7" fmla="*/ 6858000 h 6858000"/>
              <a:gd name="connsiteX8" fmla="*/ 0 w 526592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5920" h="6858000">
                <a:moveTo>
                  <a:pt x="0" y="0"/>
                </a:moveTo>
                <a:lnTo>
                  <a:pt x="1928159" y="0"/>
                </a:lnTo>
                <a:lnTo>
                  <a:pt x="2086667" y="218181"/>
                </a:lnTo>
                <a:cubicBezTo>
                  <a:pt x="2695855" y="1023180"/>
                  <a:pt x="3451053" y="1818277"/>
                  <a:pt x="4009669" y="2631787"/>
                </a:cubicBezTo>
                <a:cubicBezTo>
                  <a:pt x="4741124" y="3696928"/>
                  <a:pt x="5292624" y="4799581"/>
                  <a:pt x="5264921" y="5672947"/>
                </a:cubicBezTo>
                <a:cubicBezTo>
                  <a:pt x="5253484" y="6040467"/>
                  <a:pt x="5142900" y="6348559"/>
                  <a:pt x="4962842" y="6612444"/>
                </a:cubicBezTo>
                <a:cubicBezTo>
                  <a:pt x="4925330" y="6667420"/>
                  <a:pt x="4884802" y="6720477"/>
                  <a:pt x="4841527" y="6771753"/>
                </a:cubicBezTo>
                <a:lnTo>
                  <a:pt x="4761563" y="6858000"/>
                </a:lnTo>
                <a:lnTo>
                  <a:pt x="0" y="68580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Shape 62">
            <a:extLst>
              <a:ext uri="{FF2B5EF4-FFF2-40B4-BE49-F238E27FC236}">
                <a16:creationId xmlns:a16="http://schemas.microsoft.com/office/drawing/2014/main" id="{E3588014-99E8-44C1-BB9D-26C13B241D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789134">
            <a:off x="1570515" y="454890"/>
            <a:ext cx="3969651" cy="5948221"/>
          </a:xfrm>
          <a:custGeom>
            <a:avLst/>
            <a:gdLst>
              <a:gd name="connsiteX0" fmla="*/ 4594048 w 9861488"/>
              <a:gd name="connsiteY0" fmla="*/ 11458472 h 11458472"/>
              <a:gd name="connsiteX1" fmla="*/ 0 w 9861488"/>
              <a:gd name="connsiteY1" fmla="*/ 5948221 h 11458472"/>
              <a:gd name="connsiteX2" fmla="*/ 1863 w 9861488"/>
              <a:gd name="connsiteY2" fmla="*/ 5698862 h 11458472"/>
              <a:gd name="connsiteX3" fmla="*/ 320025 w 9861488"/>
              <a:gd name="connsiteY3" fmla="*/ 3799836 h 11458472"/>
              <a:gd name="connsiteX4" fmla="*/ 3430486 w 9861488"/>
              <a:gd name="connsiteY4" fmla="*/ 295907 h 11458472"/>
              <a:gd name="connsiteX5" fmla="*/ 3863859 w 9861488"/>
              <a:gd name="connsiteY5" fmla="*/ 55612 h 11458472"/>
              <a:gd name="connsiteX6" fmla="*/ 3969651 w 9861488"/>
              <a:gd name="connsiteY6" fmla="*/ 0 h 11458472"/>
              <a:gd name="connsiteX7" fmla="*/ 9861488 w 9861488"/>
              <a:gd name="connsiteY7" fmla="*/ 7066862 h 11458472"/>
              <a:gd name="connsiteX8" fmla="*/ 4594048 w 9861488"/>
              <a:gd name="connsiteY8" fmla="*/ 11458472 h 11458472"/>
              <a:gd name="connsiteX0" fmla="*/ 0 w 9861488"/>
              <a:gd name="connsiteY0" fmla="*/ 5948221 h 11549912"/>
              <a:gd name="connsiteX1" fmla="*/ 1863 w 9861488"/>
              <a:gd name="connsiteY1" fmla="*/ 5698862 h 11549912"/>
              <a:gd name="connsiteX2" fmla="*/ 320025 w 9861488"/>
              <a:gd name="connsiteY2" fmla="*/ 3799836 h 11549912"/>
              <a:gd name="connsiteX3" fmla="*/ 3430486 w 9861488"/>
              <a:gd name="connsiteY3" fmla="*/ 295907 h 11549912"/>
              <a:gd name="connsiteX4" fmla="*/ 3863859 w 9861488"/>
              <a:gd name="connsiteY4" fmla="*/ 55612 h 11549912"/>
              <a:gd name="connsiteX5" fmla="*/ 3969651 w 9861488"/>
              <a:gd name="connsiteY5" fmla="*/ 0 h 11549912"/>
              <a:gd name="connsiteX6" fmla="*/ 9861488 w 9861488"/>
              <a:gd name="connsiteY6" fmla="*/ 7066862 h 11549912"/>
              <a:gd name="connsiteX7" fmla="*/ 4685488 w 9861488"/>
              <a:gd name="connsiteY7" fmla="*/ 11549912 h 11549912"/>
              <a:gd name="connsiteX0" fmla="*/ 0 w 9861488"/>
              <a:gd name="connsiteY0" fmla="*/ 5948221 h 7066862"/>
              <a:gd name="connsiteX1" fmla="*/ 1863 w 9861488"/>
              <a:gd name="connsiteY1" fmla="*/ 5698862 h 7066862"/>
              <a:gd name="connsiteX2" fmla="*/ 320025 w 9861488"/>
              <a:gd name="connsiteY2" fmla="*/ 3799836 h 7066862"/>
              <a:gd name="connsiteX3" fmla="*/ 3430486 w 9861488"/>
              <a:gd name="connsiteY3" fmla="*/ 295907 h 7066862"/>
              <a:gd name="connsiteX4" fmla="*/ 3863859 w 9861488"/>
              <a:gd name="connsiteY4" fmla="*/ 55612 h 7066862"/>
              <a:gd name="connsiteX5" fmla="*/ 3969651 w 9861488"/>
              <a:gd name="connsiteY5" fmla="*/ 0 h 7066862"/>
              <a:gd name="connsiteX6" fmla="*/ 9861488 w 9861488"/>
              <a:gd name="connsiteY6" fmla="*/ 7066862 h 7066862"/>
              <a:gd name="connsiteX0" fmla="*/ 0 w 3969651"/>
              <a:gd name="connsiteY0" fmla="*/ 5948221 h 5948221"/>
              <a:gd name="connsiteX1" fmla="*/ 1863 w 3969651"/>
              <a:gd name="connsiteY1" fmla="*/ 5698862 h 5948221"/>
              <a:gd name="connsiteX2" fmla="*/ 320025 w 3969651"/>
              <a:gd name="connsiteY2" fmla="*/ 3799836 h 5948221"/>
              <a:gd name="connsiteX3" fmla="*/ 3430486 w 3969651"/>
              <a:gd name="connsiteY3" fmla="*/ 295907 h 5948221"/>
              <a:gd name="connsiteX4" fmla="*/ 3863859 w 3969651"/>
              <a:gd name="connsiteY4" fmla="*/ 55612 h 5948221"/>
              <a:gd name="connsiteX5" fmla="*/ 3969651 w 3969651"/>
              <a:gd name="connsiteY5" fmla="*/ 0 h 594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9651" h="5948221">
                <a:moveTo>
                  <a:pt x="0" y="5948221"/>
                </a:moveTo>
                <a:lnTo>
                  <a:pt x="1863" y="5698862"/>
                </a:lnTo>
                <a:cubicBezTo>
                  <a:pt x="27184" y="5017139"/>
                  <a:pt x="133214" y="4368297"/>
                  <a:pt x="320025" y="3799836"/>
                </a:cubicBezTo>
                <a:cubicBezTo>
                  <a:pt x="810579" y="2305232"/>
                  <a:pt x="2027133" y="1118138"/>
                  <a:pt x="3430486" y="295907"/>
                </a:cubicBezTo>
                <a:cubicBezTo>
                  <a:pt x="3545941" y="228312"/>
                  <a:pt x="3692079" y="146862"/>
                  <a:pt x="3863859" y="55612"/>
                </a:cubicBezTo>
                <a:lnTo>
                  <a:pt x="3969651" y="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1">
            <a:extLst>
              <a:ext uri="{FF2B5EF4-FFF2-40B4-BE49-F238E27FC236}">
                <a16:creationId xmlns:a16="http://schemas.microsoft.com/office/drawing/2014/main" id="{B212057F-DC08-28BC-B0FD-16A689FBE2D5}"/>
              </a:ext>
            </a:extLst>
          </p:cNvPr>
          <p:cNvSpPr>
            <a:spLocks noGrp="1"/>
          </p:cNvSpPr>
          <p:nvPr>
            <p:ph type="ctrTitle"/>
          </p:nvPr>
        </p:nvSpPr>
        <p:spPr>
          <a:xfrm>
            <a:off x="4828562" y="1567841"/>
            <a:ext cx="3077673" cy="4572000"/>
          </a:xfrm>
        </p:spPr>
        <p:txBody>
          <a:bodyPr vert="horz" lIns="91440" tIns="45720" rIns="91440" bIns="45720" rtlCol="0" anchor="t">
            <a:normAutofit fontScale="90000"/>
          </a:bodyPr>
          <a:lstStyle/>
          <a:p>
            <a:pPr algn="l"/>
            <a:r>
              <a:rPr lang="en-SG" dirty="0"/>
              <a:t>How to start a stamp collection</a:t>
            </a:r>
            <a:br>
              <a:rPr lang="en-SG" dirty="0"/>
            </a:br>
            <a:br>
              <a:rPr lang="en-US" sz="3200" dirty="0"/>
            </a:br>
            <a:br>
              <a:rPr lang="en-US" sz="3200" dirty="0"/>
            </a:br>
            <a:endParaRPr lang="en-US" sz="3200" dirty="0"/>
          </a:p>
        </p:txBody>
      </p:sp>
      <p:pic>
        <p:nvPicPr>
          <p:cNvPr id="5" name="Picture 4">
            <a:extLst>
              <a:ext uri="{FF2B5EF4-FFF2-40B4-BE49-F238E27FC236}">
                <a16:creationId xmlns:a16="http://schemas.microsoft.com/office/drawing/2014/main" id="{FE84DAB6-5110-C261-3C65-E87512D7D65A}"/>
              </a:ext>
            </a:extLst>
          </p:cNvPr>
          <p:cNvPicPr>
            <a:picLocks noChangeAspect="1"/>
          </p:cNvPicPr>
          <p:nvPr/>
        </p:nvPicPr>
        <p:blipFill>
          <a:blip r:embed="rId2"/>
          <a:srcRect/>
          <a:stretch/>
        </p:blipFill>
        <p:spPr>
          <a:xfrm>
            <a:off x="719390" y="1527068"/>
            <a:ext cx="3400424" cy="3803864"/>
          </a:xfrm>
          <a:prstGeom prst="rect">
            <a:avLst/>
          </a:prstGeom>
        </p:spPr>
      </p:pic>
      <p:sp>
        <p:nvSpPr>
          <p:cNvPr id="16" name="TextBox 15">
            <a:extLst>
              <a:ext uri="{FF2B5EF4-FFF2-40B4-BE49-F238E27FC236}">
                <a16:creationId xmlns:a16="http://schemas.microsoft.com/office/drawing/2014/main" id="{416C8CCB-C72B-6E56-F324-391B685A1D86}"/>
              </a:ext>
            </a:extLst>
          </p:cNvPr>
          <p:cNvSpPr txBox="1"/>
          <p:nvPr/>
        </p:nvSpPr>
        <p:spPr>
          <a:xfrm>
            <a:off x="8125657" y="2022866"/>
            <a:ext cx="4034155" cy="5227108"/>
          </a:xfrm>
          <a:prstGeom prst="rect">
            <a:avLst/>
          </a:prstGeom>
        </p:spPr>
        <p:txBody>
          <a:bodyPr vert="horz" lIns="91440" tIns="45720" rIns="91440" bIns="45720" rtlCol="0">
            <a:noAutofit/>
          </a:bodyPr>
          <a:lstStyle/>
          <a:p>
            <a:r>
              <a:rPr lang="en-SG" dirty="0"/>
              <a:t>The beauty of collecting stamps is that it takes as much time and effort as you are willing to put into it. However, there are a few things you may want to consider when looking to start your collection. See below for our top tips on how to get started...</a:t>
            </a:r>
            <a:endParaRPr lang="en-SG" sz="1600" dirty="0"/>
          </a:p>
        </p:txBody>
      </p:sp>
      <p:cxnSp>
        <p:nvCxnSpPr>
          <p:cNvPr id="12" name="Straight Connector 11">
            <a:extLst>
              <a:ext uri="{FF2B5EF4-FFF2-40B4-BE49-F238E27FC236}">
                <a16:creationId xmlns:a16="http://schemas.microsoft.com/office/drawing/2014/main" id="{D404143E-D70B-D7AE-BD3C-7FE61FA68AA0}"/>
              </a:ext>
            </a:extLst>
          </p:cNvPr>
          <p:cNvCxnSpPr>
            <a:cxnSpLocks/>
          </p:cNvCxnSpPr>
          <p:nvPr/>
        </p:nvCxnSpPr>
        <p:spPr>
          <a:xfrm>
            <a:off x="7968018" y="1408670"/>
            <a:ext cx="0" cy="3669957"/>
          </a:xfrm>
          <a:prstGeom prst="line">
            <a:avLst/>
          </a:prstGeom>
          <a:ln>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070184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5000">
        <p159:morph option="byObject"/>
      </p:transition>
    </mc:Choice>
    <mc:Fallback>
      <p:transition spd="slow" advTm="1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Rectangle 25">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B15E4E"/>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3" name="Freeform: Shape 27">
            <a:extLst>
              <a:ext uri="{FF2B5EF4-FFF2-40B4-BE49-F238E27FC236}">
                <a16:creationId xmlns:a16="http://schemas.microsoft.com/office/drawing/2014/main" id="{CBD8B1E7-EF0A-4118-A804-D7F559784B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application&#10;&#10;Description automatically generated">
            <a:extLst>
              <a:ext uri="{FF2B5EF4-FFF2-40B4-BE49-F238E27FC236}">
                <a16:creationId xmlns:a16="http://schemas.microsoft.com/office/drawing/2014/main" id="{FE84DAB6-5110-C261-3C65-E87512D7D65A}"/>
              </a:ext>
            </a:extLst>
          </p:cNvPr>
          <p:cNvPicPr>
            <a:picLocks noChangeAspect="1"/>
          </p:cNvPicPr>
          <p:nvPr/>
        </p:nvPicPr>
        <p:blipFill>
          <a:blip r:embed="rId2">
            <a:alphaModFix amt="50000"/>
          </a:blip>
          <a:stretch>
            <a:fillRect/>
          </a:stretch>
        </p:blipFill>
        <p:spPr>
          <a:xfrm>
            <a:off x="-291673" y="-1093038"/>
            <a:ext cx="8505877" cy="9833384"/>
          </a:xfrm>
          <a:prstGeom prst="rect">
            <a:avLst/>
          </a:prstGeom>
        </p:spPr>
      </p:pic>
      <p:sp>
        <p:nvSpPr>
          <p:cNvPr id="30" name="Freeform: Shape 29">
            <a:extLst>
              <a:ext uri="{FF2B5EF4-FFF2-40B4-BE49-F238E27FC236}">
                <a16:creationId xmlns:a16="http://schemas.microsoft.com/office/drawing/2014/main" id="{3B2B1500-BB55-471C-8A9E-67288297E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886451" y="529224"/>
            <a:ext cx="6305549" cy="6328777"/>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045E22C-A99D-41BB-AF14-EF1B1E745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1608" y="323849"/>
            <a:ext cx="6130391" cy="6534151"/>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2" name="Title 1">
            <a:extLst>
              <a:ext uri="{FF2B5EF4-FFF2-40B4-BE49-F238E27FC236}">
                <a16:creationId xmlns:a16="http://schemas.microsoft.com/office/drawing/2014/main" id="{B212057F-DC08-28BC-B0FD-16A689FBE2D5}"/>
              </a:ext>
            </a:extLst>
          </p:cNvPr>
          <p:cNvSpPr>
            <a:spLocks noGrp="1"/>
          </p:cNvSpPr>
          <p:nvPr>
            <p:ph type="ctrTitle"/>
          </p:nvPr>
        </p:nvSpPr>
        <p:spPr>
          <a:xfrm>
            <a:off x="4460017" y="1219228"/>
            <a:ext cx="8292156" cy="2286000"/>
          </a:xfrm>
        </p:spPr>
        <p:txBody>
          <a:bodyPr>
            <a:normAutofit fontScale="90000"/>
          </a:bodyPr>
          <a:lstStyle/>
          <a:p>
            <a:pPr algn="l"/>
            <a:r>
              <a:rPr lang="en-SG" dirty="0"/>
              <a:t>1. Acquiring your stamps</a:t>
            </a:r>
            <a:br>
              <a:rPr lang="en-SG" dirty="0"/>
            </a:br>
            <a:br>
              <a:rPr lang="en-SG" sz="3700" dirty="0"/>
            </a:br>
            <a:br>
              <a:rPr lang="en-SG" sz="3700" dirty="0"/>
            </a:br>
            <a:endParaRPr lang="en-US" sz="3700" dirty="0"/>
          </a:p>
        </p:txBody>
      </p:sp>
      <p:sp>
        <p:nvSpPr>
          <p:cNvPr id="16" name="TextBox 15">
            <a:extLst>
              <a:ext uri="{FF2B5EF4-FFF2-40B4-BE49-F238E27FC236}">
                <a16:creationId xmlns:a16="http://schemas.microsoft.com/office/drawing/2014/main" id="{416C8CCB-C72B-6E56-F324-391B685A1D86}"/>
              </a:ext>
            </a:extLst>
          </p:cNvPr>
          <p:cNvSpPr txBox="1"/>
          <p:nvPr/>
        </p:nvSpPr>
        <p:spPr>
          <a:xfrm>
            <a:off x="6656921" y="2626840"/>
            <a:ext cx="5535079" cy="2308324"/>
          </a:xfrm>
          <a:prstGeom prst="rect">
            <a:avLst/>
          </a:prstGeom>
          <a:solidFill>
            <a:schemeClr val="bg2"/>
          </a:solidFill>
        </p:spPr>
        <p:txBody>
          <a:bodyPr wrap="square">
            <a:spAutoFit/>
          </a:bodyPr>
          <a:lstStyle/>
          <a:p>
            <a:r>
              <a:rPr lang="en-SG" dirty="0"/>
              <a:t>To start off your collection, unless you have a specific theme in mind already, a great way to get a base is to buy the largest packet of whole-world stamps you can afford. You can also gather stamps through friends and family abroad, from old letters. If you’re very lucky to have inherited a set of albums from a generous relative, use it as a foundation for a much larger collections.</a:t>
            </a:r>
            <a:endParaRPr lang="en-US" dirty="0"/>
          </a:p>
        </p:txBody>
      </p:sp>
      <p:sp>
        <p:nvSpPr>
          <p:cNvPr id="11" name="TextBox 10">
            <a:extLst>
              <a:ext uri="{FF2B5EF4-FFF2-40B4-BE49-F238E27FC236}">
                <a16:creationId xmlns:a16="http://schemas.microsoft.com/office/drawing/2014/main" id="{03B4AAD4-44D3-61FA-0FA1-255E26060A5C}"/>
              </a:ext>
            </a:extLst>
          </p:cNvPr>
          <p:cNvSpPr txBox="1"/>
          <p:nvPr/>
        </p:nvSpPr>
        <p:spPr>
          <a:xfrm>
            <a:off x="6656921" y="5373362"/>
            <a:ext cx="5070390" cy="523220"/>
          </a:xfrm>
          <a:prstGeom prst="rect">
            <a:avLst/>
          </a:prstGeom>
          <a:noFill/>
        </p:spPr>
        <p:txBody>
          <a:bodyPr wrap="square">
            <a:spAutoFit/>
          </a:bodyPr>
          <a:lstStyle/>
          <a:p>
            <a:r>
              <a:rPr lang="en-SG" sz="1400" b="1" i="0" dirty="0">
                <a:effectLst/>
                <a:highlight>
                  <a:srgbClr val="FF0000"/>
                </a:highlight>
                <a:latin typeface="HK Grotesk"/>
              </a:rPr>
              <a:t>Expert tip</a:t>
            </a:r>
            <a:r>
              <a:rPr lang="en-SG" sz="1400" b="0" i="0" dirty="0">
                <a:effectLst/>
                <a:latin typeface="HK Grotesk"/>
              </a:rPr>
              <a:t>: Store your collection in a </a:t>
            </a:r>
            <a:r>
              <a:rPr lang="en-SG" sz="1400" b="1" i="0" u="sng" dirty="0">
                <a:effectLst/>
                <a:latin typeface="HK Grotesk"/>
                <a:hlinkClick r:id="rId3">
                  <a:extLst>
                    <a:ext uri="{A12FA001-AC4F-418D-AE19-62706E023703}">
                      <ahyp:hlinkClr xmlns:ahyp="http://schemas.microsoft.com/office/drawing/2018/hyperlinkcolor" val="tx"/>
                    </a:ext>
                  </a:extLst>
                </a:hlinkClick>
              </a:rPr>
              <a:t>stock book</a:t>
            </a:r>
            <a:r>
              <a:rPr lang="en-SG" sz="1400" b="1" i="0" dirty="0">
                <a:effectLst/>
                <a:latin typeface="HK Grotesk"/>
              </a:rPr>
              <a:t> </a:t>
            </a:r>
            <a:r>
              <a:rPr lang="en-SG" sz="1400" b="0" i="0" dirty="0">
                <a:effectLst/>
                <a:latin typeface="HK Grotesk"/>
              </a:rPr>
              <a:t>to keep your stamps in order and in good condition</a:t>
            </a:r>
            <a:r>
              <a:rPr lang="en-SG" sz="1400" dirty="0">
                <a:latin typeface="HK Grotesk"/>
              </a:rPr>
              <a:t>.</a:t>
            </a:r>
            <a:endParaRPr lang="en-US" sz="1400" dirty="0"/>
          </a:p>
        </p:txBody>
      </p:sp>
    </p:spTree>
    <p:extLst>
      <p:ext uri="{BB962C8B-B14F-4D97-AF65-F5344CB8AC3E}">
        <p14:creationId xmlns:p14="http://schemas.microsoft.com/office/powerpoint/2010/main" val="8617209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20000">
        <p159:morph option="byObject"/>
      </p:transition>
    </mc:Choice>
    <mc:Fallback>
      <p:transition spd="slow" advTm="2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8" name="Freeform: Shape 37">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40" name="Freeform: Shape 39">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42" name="Freeform: Shape 41">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44" name="Rectangle 43">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D065C6D-EB42-400B-99C4-D0ACE936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3174" y="0"/>
            <a:ext cx="5578824" cy="6028256"/>
          </a:xfrm>
          <a:custGeom>
            <a:avLst/>
            <a:gdLst>
              <a:gd name="connsiteX0" fmla="*/ 1681218 w 5578824"/>
              <a:gd name="connsiteY0" fmla="*/ 0 h 6028256"/>
              <a:gd name="connsiteX1" fmla="*/ 5578824 w 5578824"/>
              <a:gd name="connsiteY1" fmla="*/ 0 h 6028256"/>
              <a:gd name="connsiteX2" fmla="*/ 5578824 w 5578824"/>
              <a:gd name="connsiteY2" fmla="*/ 5760161 h 6028256"/>
              <a:gd name="connsiteX3" fmla="*/ 5441231 w 5578824"/>
              <a:gd name="connsiteY3" fmla="*/ 5804042 h 6028256"/>
              <a:gd name="connsiteX4" fmla="*/ 4253224 w 5578824"/>
              <a:gd name="connsiteY4" fmla="*/ 5980388 h 6028256"/>
              <a:gd name="connsiteX5" fmla="*/ 837278 w 5578824"/>
              <a:gd name="connsiteY5" fmla="*/ 4877588 h 6028256"/>
              <a:gd name="connsiteX6" fmla="*/ 109626 w 5578824"/>
              <a:gd name="connsiteY6" fmla="*/ 3329255 h 6028256"/>
              <a:gd name="connsiteX7" fmla="*/ 156962 w 5578824"/>
              <a:gd name="connsiteY7" fmla="*/ 1773839 h 6028256"/>
              <a:gd name="connsiteX8" fmla="*/ 904890 w 5578824"/>
              <a:gd name="connsiteY8" fmla="*/ 738354 h 6028256"/>
              <a:gd name="connsiteX9" fmla="*/ 1304592 w 5578824"/>
              <a:gd name="connsiteY9" fmla="*/ 360545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16" name="TextBox 15">
            <a:extLst>
              <a:ext uri="{FF2B5EF4-FFF2-40B4-BE49-F238E27FC236}">
                <a16:creationId xmlns:a16="http://schemas.microsoft.com/office/drawing/2014/main" id="{416C8CCB-C72B-6E56-F324-391B685A1D86}"/>
              </a:ext>
            </a:extLst>
          </p:cNvPr>
          <p:cNvSpPr txBox="1"/>
          <p:nvPr/>
        </p:nvSpPr>
        <p:spPr>
          <a:xfrm>
            <a:off x="729691" y="3311430"/>
            <a:ext cx="5334000" cy="3810001"/>
          </a:xfrm>
          <a:prstGeom prst="rect">
            <a:avLst/>
          </a:prstGeom>
        </p:spPr>
        <p:txBody>
          <a:bodyPr vert="horz" lIns="91440" tIns="45720" rIns="91440" bIns="45720" rtlCol="0">
            <a:normAutofit/>
          </a:bodyPr>
          <a:lstStyle/>
          <a:p>
            <a:pPr>
              <a:lnSpc>
                <a:spcPct val="115000"/>
              </a:lnSpc>
              <a:spcAft>
                <a:spcPts val="600"/>
              </a:spcAft>
            </a:pPr>
            <a:r>
              <a:rPr lang="en-SG" dirty="0"/>
              <a:t>The stamps that you gather may be varied in condition if you buy collections or packets and you are also bound to acquire a good percentage of quite common stamps. At this point, you can choose if you want to collect used or unused stamps, or of course, you can collect both, but know that unused stamps are worth dramatically more than a used stamp. </a:t>
            </a:r>
            <a:endParaRPr lang="en-US" sz="1900" dirty="0">
              <a:solidFill>
                <a:schemeClr val="tx1">
                  <a:alpha val="70000"/>
                </a:schemeClr>
              </a:solidFill>
            </a:endParaRPr>
          </a:p>
        </p:txBody>
      </p:sp>
      <p:sp>
        <p:nvSpPr>
          <p:cNvPr id="2" name="Title 1">
            <a:extLst>
              <a:ext uri="{FF2B5EF4-FFF2-40B4-BE49-F238E27FC236}">
                <a16:creationId xmlns:a16="http://schemas.microsoft.com/office/drawing/2014/main" id="{B212057F-DC08-28BC-B0FD-16A689FBE2D5}"/>
              </a:ext>
            </a:extLst>
          </p:cNvPr>
          <p:cNvSpPr>
            <a:spLocks noGrp="1"/>
          </p:cNvSpPr>
          <p:nvPr>
            <p:ph type="ctrTitle"/>
          </p:nvPr>
        </p:nvSpPr>
        <p:spPr>
          <a:xfrm>
            <a:off x="762000" y="997137"/>
            <a:ext cx="5334000" cy="1524000"/>
          </a:xfrm>
        </p:spPr>
        <p:txBody>
          <a:bodyPr vert="horz" lIns="91440" tIns="45720" rIns="91440" bIns="45720" rtlCol="0" anchor="ctr">
            <a:normAutofit fontScale="90000"/>
          </a:bodyPr>
          <a:lstStyle/>
          <a:p>
            <a:pPr algn="l"/>
            <a:r>
              <a:rPr lang="en-SG" dirty="0"/>
              <a:t>2. Choose what condition of stamps to collect</a:t>
            </a:r>
            <a:br>
              <a:rPr lang="en-SG" dirty="0"/>
            </a:br>
            <a:br>
              <a:rPr lang="en-US" sz="2500" dirty="0"/>
            </a:br>
            <a:br>
              <a:rPr lang="en-US" sz="2500" dirty="0"/>
            </a:br>
            <a:endParaRPr lang="en-US" sz="2500" dirty="0"/>
          </a:p>
        </p:txBody>
      </p:sp>
      <p:pic>
        <p:nvPicPr>
          <p:cNvPr id="5" name="Picture 4">
            <a:extLst>
              <a:ext uri="{FF2B5EF4-FFF2-40B4-BE49-F238E27FC236}">
                <a16:creationId xmlns:a16="http://schemas.microsoft.com/office/drawing/2014/main" id="{FE84DAB6-5110-C261-3C65-E87512D7D65A}"/>
              </a:ext>
            </a:extLst>
          </p:cNvPr>
          <p:cNvPicPr>
            <a:picLocks noChangeAspect="1"/>
          </p:cNvPicPr>
          <p:nvPr/>
        </p:nvPicPr>
        <p:blipFill>
          <a:blip r:embed="rId2"/>
          <a:srcRect/>
          <a:stretch/>
        </p:blipFill>
        <p:spPr>
          <a:xfrm>
            <a:off x="7218045" y="852976"/>
            <a:ext cx="4613910" cy="5171098"/>
          </a:xfrm>
          <a:prstGeom prst="rect">
            <a:avLst/>
          </a:prstGeom>
        </p:spPr>
      </p:pic>
    </p:spTree>
    <p:extLst>
      <p:ext uri="{BB962C8B-B14F-4D97-AF65-F5344CB8AC3E}">
        <p14:creationId xmlns:p14="http://schemas.microsoft.com/office/powerpoint/2010/main" val="24447751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20000">
        <p159:morph option="byObject"/>
      </p:transition>
    </mc:Choice>
    <mc:Fallback>
      <p:transition spd="slow" advTm="2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8" name="Freeform: Shape 67">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70" name="Freeform: Shape 69">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72" name="Freeform: Shape 71">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74" name="Rectangle 73">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551AE076-7865-49BB-81C0-8C9E7E994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802" y="832508"/>
            <a:ext cx="4448352" cy="6025492"/>
          </a:xfrm>
          <a:custGeom>
            <a:avLst/>
            <a:gdLst>
              <a:gd name="connsiteX0" fmla="*/ 3173139 w 4448352"/>
              <a:gd name="connsiteY0" fmla="*/ 74 h 6025492"/>
              <a:gd name="connsiteX1" fmla="*/ 3840337 w 4448352"/>
              <a:gd name="connsiteY1" fmla="*/ 136997 h 6025492"/>
              <a:gd name="connsiteX2" fmla="*/ 4400480 w 4448352"/>
              <a:gd name="connsiteY2" fmla="*/ 1061406 h 6025492"/>
              <a:gd name="connsiteX3" fmla="*/ 3812207 w 4448352"/>
              <a:gd name="connsiteY3" fmla="*/ 2268177 h 6025492"/>
              <a:gd name="connsiteX4" fmla="*/ 2566852 w 4448352"/>
              <a:gd name="connsiteY4" fmla="*/ 4362395 h 6025492"/>
              <a:gd name="connsiteX5" fmla="*/ 1381603 w 4448352"/>
              <a:gd name="connsiteY5" fmla="*/ 6002073 h 6025492"/>
              <a:gd name="connsiteX6" fmla="*/ 1358105 w 4448352"/>
              <a:gd name="connsiteY6" fmla="*/ 6025492 h 6025492"/>
              <a:gd name="connsiteX7" fmla="*/ 147593 w 4448352"/>
              <a:gd name="connsiteY7" fmla="*/ 6025492 h 6025492"/>
              <a:gd name="connsiteX8" fmla="*/ 135095 w 4448352"/>
              <a:gd name="connsiteY8" fmla="*/ 5970139 h 6025492"/>
              <a:gd name="connsiteX9" fmla="*/ 989 w 4448352"/>
              <a:gd name="connsiteY9" fmla="*/ 3558990 h 6025492"/>
              <a:gd name="connsiteX10" fmla="*/ 134613 w 4448352"/>
              <a:gd name="connsiteY10" fmla="*/ 2769335 h 6025492"/>
              <a:gd name="connsiteX11" fmla="*/ 812398 w 4448352"/>
              <a:gd name="connsiteY11" fmla="*/ 1669996 h 6025492"/>
              <a:gd name="connsiteX12" fmla="*/ 1830565 w 4448352"/>
              <a:gd name="connsiteY12" fmla="*/ 638164 h 6025492"/>
              <a:gd name="connsiteX13" fmla="*/ 3173139 w 4448352"/>
              <a:gd name="connsiteY13" fmla="*/ 74 h 6025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8352" h="6025492">
                <a:moveTo>
                  <a:pt x="3173139" y="74"/>
                </a:moveTo>
                <a:cubicBezTo>
                  <a:pt x="3404376" y="2427"/>
                  <a:pt x="3621703" y="61078"/>
                  <a:pt x="3840337" y="136997"/>
                </a:cubicBezTo>
                <a:cubicBezTo>
                  <a:pt x="4230681" y="272614"/>
                  <a:pt x="4578505" y="404218"/>
                  <a:pt x="4400480" y="1061406"/>
                </a:cubicBezTo>
                <a:cubicBezTo>
                  <a:pt x="4294008" y="1454598"/>
                  <a:pt x="4050153" y="1868133"/>
                  <a:pt x="3812207" y="2268177"/>
                </a:cubicBezTo>
                <a:cubicBezTo>
                  <a:pt x="3397090" y="2966250"/>
                  <a:pt x="2981970" y="3664324"/>
                  <a:pt x="2566852" y="4362395"/>
                </a:cubicBezTo>
                <a:cubicBezTo>
                  <a:pt x="2261941" y="4875091"/>
                  <a:pt x="1813643" y="5542665"/>
                  <a:pt x="1381603" y="6002073"/>
                </a:cubicBezTo>
                <a:lnTo>
                  <a:pt x="1358105" y="6025492"/>
                </a:lnTo>
                <a:lnTo>
                  <a:pt x="147593" y="6025492"/>
                </a:lnTo>
                <a:lnTo>
                  <a:pt x="135095" y="5970139"/>
                </a:lnTo>
                <a:cubicBezTo>
                  <a:pt x="3334" y="5264474"/>
                  <a:pt x="25734" y="4338079"/>
                  <a:pt x="989" y="3558990"/>
                </a:cubicBezTo>
                <a:cubicBezTo>
                  <a:pt x="-7696" y="3286585"/>
                  <a:pt x="41149" y="3024098"/>
                  <a:pt x="134613" y="2769335"/>
                </a:cubicBezTo>
                <a:cubicBezTo>
                  <a:pt x="274734" y="2387350"/>
                  <a:pt x="515201" y="2023048"/>
                  <a:pt x="812398" y="1669996"/>
                </a:cubicBezTo>
                <a:cubicBezTo>
                  <a:pt x="1109596" y="1316945"/>
                  <a:pt x="1463524" y="975145"/>
                  <a:pt x="1830565" y="638164"/>
                </a:cubicBezTo>
                <a:cubicBezTo>
                  <a:pt x="2363706" y="148617"/>
                  <a:pt x="2787743" y="-3847"/>
                  <a:pt x="3173139" y="74"/>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424ECFA8-BE37-446C-B1BD-88D2981B6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197" y="533400"/>
            <a:ext cx="5085498" cy="6329048"/>
          </a:xfrm>
          <a:custGeom>
            <a:avLst/>
            <a:gdLst>
              <a:gd name="connsiteX0" fmla="*/ 3173139 w 4448352"/>
              <a:gd name="connsiteY0" fmla="*/ 74 h 6025492"/>
              <a:gd name="connsiteX1" fmla="*/ 3840337 w 4448352"/>
              <a:gd name="connsiteY1" fmla="*/ 136997 h 6025492"/>
              <a:gd name="connsiteX2" fmla="*/ 4400480 w 4448352"/>
              <a:gd name="connsiteY2" fmla="*/ 1061406 h 6025492"/>
              <a:gd name="connsiteX3" fmla="*/ 3812207 w 4448352"/>
              <a:gd name="connsiteY3" fmla="*/ 2268177 h 6025492"/>
              <a:gd name="connsiteX4" fmla="*/ 2566852 w 4448352"/>
              <a:gd name="connsiteY4" fmla="*/ 4362395 h 6025492"/>
              <a:gd name="connsiteX5" fmla="*/ 1381603 w 4448352"/>
              <a:gd name="connsiteY5" fmla="*/ 6002073 h 6025492"/>
              <a:gd name="connsiteX6" fmla="*/ 1358105 w 4448352"/>
              <a:gd name="connsiteY6" fmla="*/ 6025492 h 6025492"/>
              <a:gd name="connsiteX7" fmla="*/ 147593 w 4448352"/>
              <a:gd name="connsiteY7" fmla="*/ 6025492 h 6025492"/>
              <a:gd name="connsiteX8" fmla="*/ 135095 w 4448352"/>
              <a:gd name="connsiteY8" fmla="*/ 5970139 h 6025492"/>
              <a:gd name="connsiteX9" fmla="*/ 989 w 4448352"/>
              <a:gd name="connsiteY9" fmla="*/ 3558990 h 6025492"/>
              <a:gd name="connsiteX10" fmla="*/ 134613 w 4448352"/>
              <a:gd name="connsiteY10" fmla="*/ 2769335 h 6025492"/>
              <a:gd name="connsiteX11" fmla="*/ 812398 w 4448352"/>
              <a:gd name="connsiteY11" fmla="*/ 1669996 h 6025492"/>
              <a:gd name="connsiteX12" fmla="*/ 1830565 w 4448352"/>
              <a:gd name="connsiteY12" fmla="*/ 638164 h 6025492"/>
              <a:gd name="connsiteX13" fmla="*/ 3173139 w 4448352"/>
              <a:gd name="connsiteY13" fmla="*/ 74 h 6025492"/>
              <a:gd name="connsiteX0" fmla="*/ 147593 w 4448352"/>
              <a:gd name="connsiteY0" fmla="*/ 6025492 h 6112608"/>
              <a:gd name="connsiteX1" fmla="*/ 135095 w 4448352"/>
              <a:gd name="connsiteY1" fmla="*/ 5970139 h 6112608"/>
              <a:gd name="connsiteX2" fmla="*/ 989 w 4448352"/>
              <a:gd name="connsiteY2" fmla="*/ 3558990 h 6112608"/>
              <a:gd name="connsiteX3" fmla="*/ 134613 w 4448352"/>
              <a:gd name="connsiteY3" fmla="*/ 2769335 h 6112608"/>
              <a:gd name="connsiteX4" fmla="*/ 812398 w 4448352"/>
              <a:gd name="connsiteY4" fmla="*/ 1669996 h 6112608"/>
              <a:gd name="connsiteX5" fmla="*/ 1830565 w 4448352"/>
              <a:gd name="connsiteY5" fmla="*/ 638164 h 6112608"/>
              <a:gd name="connsiteX6" fmla="*/ 3173139 w 4448352"/>
              <a:gd name="connsiteY6" fmla="*/ 74 h 6112608"/>
              <a:gd name="connsiteX7" fmla="*/ 3840337 w 4448352"/>
              <a:gd name="connsiteY7" fmla="*/ 136997 h 6112608"/>
              <a:gd name="connsiteX8" fmla="*/ 4400480 w 4448352"/>
              <a:gd name="connsiteY8" fmla="*/ 1061406 h 6112608"/>
              <a:gd name="connsiteX9" fmla="*/ 3812207 w 4448352"/>
              <a:gd name="connsiteY9" fmla="*/ 2268177 h 6112608"/>
              <a:gd name="connsiteX10" fmla="*/ 2566852 w 4448352"/>
              <a:gd name="connsiteY10" fmla="*/ 4362395 h 6112608"/>
              <a:gd name="connsiteX11" fmla="*/ 1381603 w 4448352"/>
              <a:gd name="connsiteY11" fmla="*/ 6002073 h 6112608"/>
              <a:gd name="connsiteX12" fmla="*/ 1457187 w 4448352"/>
              <a:gd name="connsiteY12" fmla="*/ 6112608 h 6112608"/>
              <a:gd name="connsiteX0" fmla="*/ 147593 w 4448352"/>
              <a:gd name="connsiteY0" fmla="*/ 6025492 h 6025492"/>
              <a:gd name="connsiteX1" fmla="*/ 135095 w 4448352"/>
              <a:gd name="connsiteY1" fmla="*/ 5970139 h 6025492"/>
              <a:gd name="connsiteX2" fmla="*/ 989 w 4448352"/>
              <a:gd name="connsiteY2" fmla="*/ 3558990 h 6025492"/>
              <a:gd name="connsiteX3" fmla="*/ 134613 w 4448352"/>
              <a:gd name="connsiteY3" fmla="*/ 2769335 h 6025492"/>
              <a:gd name="connsiteX4" fmla="*/ 812398 w 4448352"/>
              <a:gd name="connsiteY4" fmla="*/ 1669996 h 6025492"/>
              <a:gd name="connsiteX5" fmla="*/ 1830565 w 4448352"/>
              <a:gd name="connsiteY5" fmla="*/ 638164 h 6025492"/>
              <a:gd name="connsiteX6" fmla="*/ 3173139 w 4448352"/>
              <a:gd name="connsiteY6" fmla="*/ 74 h 6025492"/>
              <a:gd name="connsiteX7" fmla="*/ 3840337 w 4448352"/>
              <a:gd name="connsiteY7" fmla="*/ 136997 h 6025492"/>
              <a:gd name="connsiteX8" fmla="*/ 4400480 w 4448352"/>
              <a:gd name="connsiteY8" fmla="*/ 1061406 h 6025492"/>
              <a:gd name="connsiteX9" fmla="*/ 3812207 w 4448352"/>
              <a:gd name="connsiteY9" fmla="*/ 2268177 h 6025492"/>
              <a:gd name="connsiteX10" fmla="*/ 2566852 w 4448352"/>
              <a:gd name="connsiteY10" fmla="*/ 4362395 h 6025492"/>
              <a:gd name="connsiteX11" fmla="*/ 1381603 w 4448352"/>
              <a:gd name="connsiteY11" fmla="*/ 6002073 h 6025492"/>
              <a:gd name="connsiteX0" fmla="*/ 147593 w 4448352"/>
              <a:gd name="connsiteY0" fmla="*/ 6025492 h 6029730"/>
              <a:gd name="connsiteX1" fmla="*/ 135095 w 4448352"/>
              <a:gd name="connsiteY1" fmla="*/ 5970139 h 6029730"/>
              <a:gd name="connsiteX2" fmla="*/ 989 w 4448352"/>
              <a:gd name="connsiteY2" fmla="*/ 3558990 h 6029730"/>
              <a:gd name="connsiteX3" fmla="*/ 134613 w 4448352"/>
              <a:gd name="connsiteY3" fmla="*/ 2769335 h 6029730"/>
              <a:gd name="connsiteX4" fmla="*/ 812398 w 4448352"/>
              <a:gd name="connsiteY4" fmla="*/ 1669996 h 6029730"/>
              <a:gd name="connsiteX5" fmla="*/ 1830565 w 4448352"/>
              <a:gd name="connsiteY5" fmla="*/ 638164 h 6029730"/>
              <a:gd name="connsiteX6" fmla="*/ 3173139 w 4448352"/>
              <a:gd name="connsiteY6" fmla="*/ 74 h 6029730"/>
              <a:gd name="connsiteX7" fmla="*/ 3840337 w 4448352"/>
              <a:gd name="connsiteY7" fmla="*/ 136997 h 6029730"/>
              <a:gd name="connsiteX8" fmla="*/ 4400480 w 4448352"/>
              <a:gd name="connsiteY8" fmla="*/ 1061406 h 6029730"/>
              <a:gd name="connsiteX9" fmla="*/ 3812207 w 4448352"/>
              <a:gd name="connsiteY9" fmla="*/ 2268177 h 6029730"/>
              <a:gd name="connsiteX10" fmla="*/ 2566852 w 4448352"/>
              <a:gd name="connsiteY10" fmla="*/ 4362395 h 6029730"/>
              <a:gd name="connsiteX11" fmla="*/ 1397330 w 4448352"/>
              <a:gd name="connsiteY11" fmla="*/ 6029730 h 602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48352" h="6029730">
                <a:moveTo>
                  <a:pt x="147593" y="6025492"/>
                </a:moveTo>
                <a:lnTo>
                  <a:pt x="135095" y="5970139"/>
                </a:lnTo>
                <a:cubicBezTo>
                  <a:pt x="3334" y="5264474"/>
                  <a:pt x="25734" y="4338079"/>
                  <a:pt x="989" y="3558990"/>
                </a:cubicBezTo>
                <a:cubicBezTo>
                  <a:pt x="-7696" y="3286585"/>
                  <a:pt x="41149" y="3024098"/>
                  <a:pt x="134613" y="2769335"/>
                </a:cubicBezTo>
                <a:cubicBezTo>
                  <a:pt x="274734" y="2387350"/>
                  <a:pt x="515201" y="2023048"/>
                  <a:pt x="812398" y="1669996"/>
                </a:cubicBezTo>
                <a:cubicBezTo>
                  <a:pt x="1109596" y="1316945"/>
                  <a:pt x="1463524" y="975145"/>
                  <a:pt x="1830565" y="638164"/>
                </a:cubicBezTo>
                <a:cubicBezTo>
                  <a:pt x="2363706" y="148617"/>
                  <a:pt x="2787743" y="-3847"/>
                  <a:pt x="3173139" y="74"/>
                </a:cubicBezTo>
                <a:cubicBezTo>
                  <a:pt x="3404376" y="2427"/>
                  <a:pt x="3621702" y="61078"/>
                  <a:pt x="3840337" y="136997"/>
                </a:cubicBezTo>
                <a:cubicBezTo>
                  <a:pt x="4230681" y="272614"/>
                  <a:pt x="4578505" y="404218"/>
                  <a:pt x="4400480" y="1061406"/>
                </a:cubicBezTo>
                <a:cubicBezTo>
                  <a:pt x="4294008" y="1454598"/>
                  <a:pt x="4050152" y="1868133"/>
                  <a:pt x="3812207" y="2268177"/>
                </a:cubicBezTo>
                <a:cubicBezTo>
                  <a:pt x="3397089" y="2966250"/>
                  <a:pt x="2969331" y="3735470"/>
                  <a:pt x="2566852" y="4362395"/>
                </a:cubicBezTo>
                <a:cubicBezTo>
                  <a:pt x="2164373" y="4989320"/>
                  <a:pt x="1829370" y="5570322"/>
                  <a:pt x="1397330" y="6029730"/>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pic>
        <p:nvPicPr>
          <p:cNvPr id="5" name="Picture 4">
            <a:extLst>
              <a:ext uri="{FF2B5EF4-FFF2-40B4-BE49-F238E27FC236}">
                <a16:creationId xmlns:a16="http://schemas.microsoft.com/office/drawing/2014/main" id="{FE84DAB6-5110-C261-3C65-E87512D7D65A}"/>
              </a:ext>
            </a:extLst>
          </p:cNvPr>
          <p:cNvPicPr>
            <a:picLocks noChangeAspect="1"/>
          </p:cNvPicPr>
          <p:nvPr/>
        </p:nvPicPr>
        <p:blipFill>
          <a:blip r:embed="rId2"/>
          <a:srcRect/>
          <a:stretch/>
        </p:blipFill>
        <p:spPr>
          <a:xfrm>
            <a:off x="642268" y="1505252"/>
            <a:ext cx="3927340" cy="4572001"/>
          </a:xfrm>
          <a:prstGeom prst="rect">
            <a:avLst/>
          </a:prstGeom>
        </p:spPr>
      </p:pic>
      <p:sp>
        <p:nvSpPr>
          <p:cNvPr id="16" name="TextBox 15">
            <a:extLst>
              <a:ext uri="{FF2B5EF4-FFF2-40B4-BE49-F238E27FC236}">
                <a16:creationId xmlns:a16="http://schemas.microsoft.com/office/drawing/2014/main" id="{416C8CCB-C72B-6E56-F324-391B685A1D86}"/>
              </a:ext>
            </a:extLst>
          </p:cNvPr>
          <p:cNvSpPr txBox="1"/>
          <p:nvPr/>
        </p:nvSpPr>
        <p:spPr>
          <a:xfrm>
            <a:off x="4867208" y="296351"/>
            <a:ext cx="7261999" cy="3048001"/>
          </a:xfrm>
          <a:prstGeom prst="rect">
            <a:avLst/>
          </a:prstGeom>
        </p:spPr>
        <p:txBody>
          <a:bodyPr vert="horz" lIns="91440" tIns="45720" rIns="91440" bIns="45720" rtlCol="0">
            <a:noAutofit/>
          </a:bodyPr>
          <a:lstStyle/>
          <a:p>
            <a:r>
              <a:rPr lang="en-SG" dirty="0"/>
              <a:t>• </a:t>
            </a:r>
            <a:r>
              <a:rPr lang="en-SG" b="1" u="sng" dirty="0"/>
              <a:t>Used stamps</a:t>
            </a:r>
          </a:p>
          <a:p>
            <a:r>
              <a:rPr lang="en-SG" dirty="0"/>
              <a:t>Have had postal, </a:t>
            </a:r>
            <a:r>
              <a:rPr lang="en-SG" u="sng" dirty="0">
                <a:hlinkClick r:id="rId3"/>
              </a:rPr>
              <a:t>telegraphic</a:t>
            </a:r>
            <a:r>
              <a:rPr lang="en-SG" dirty="0"/>
              <a:t> or </a:t>
            </a:r>
            <a:r>
              <a:rPr lang="en-SG" u="sng" dirty="0">
                <a:hlinkClick r:id="rId4"/>
              </a:rPr>
              <a:t>fiscal</a:t>
            </a:r>
            <a:r>
              <a:rPr lang="en-SG" dirty="0"/>
              <a:t> use and have been cancelled accordingly. These are usually cheaper and easier to find.</a:t>
            </a:r>
          </a:p>
          <a:p>
            <a:r>
              <a:rPr lang="en-SG" dirty="0"/>
              <a:t>    </a:t>
            </a:r>
          </a:p>
          <a:p>
            <a:r>
              <a:rPr lang="en-SG" dirty="0"/>
              <a:t>• </a:t>
            </a:r>
            <a:r>
              <a:rPr lang="en-SG" b="1" u="sng" dirty="0"/>
              <a:t>Unused stamps</a:t>
            </a:r>
          </a:p>
          <a:p>
            <a:r>
              <a:rPr lang="en-SG" dirty="0"/>
              <a:t>Have not been </a:t>
            </a:r>
            <a:r>
              <a:rPr lang="en-SG" u="sng" dirty="0">
                <a:hlinkClick r:id="rId5"/>
              </a:rPr>
              <a:t>used</a:t>
            </a:r>
            <a:r>
              <a:rPr lang="en-SG" dirty="0"/>
              <a:t> in the post and are consequently not postmarked or otherwise defaced. They should have their original gum as issued in ‘mint’ condition by the post office, though traces of the use of a gummed hinge are generally acceptable.</a:t>
            </a:r>
          </a:p>
          <a:p>
            <a:r>
              <a:rPr lang="en-SG" dirty="0"/>
              <a:t>    </a:t>
            </a:r>
          </a:p>
          <a:p>
            <a:r>
              <a:rPr lang="en-SG" dirty="0"/>
              <a:t>• </a:t>
            </a:r>
            <a:r>
              <a:rPr lang="en-SG" b="1" u="sng" dirty="0"/>
              <a:t>Fine-used stamps</a:t>
            </a:r>
          </a:p>
          <a:p>
            <a:r>
              <a:rPr lang="en-SG" dirty="0"/>
              <a:t>Have postmarks that are light, but have sharp and clear distinctions. Heavy black </a:t>
            </a:r>
            <a:r>
              <a:rPr lang="en-SG" u="sng" dirty="0">
                <a:hlinkClick r:id="rId6"/>
              </a:rPr>
              <a:t>cancellations</a:t>
            </a:r>
            <a:r>
              <a:rPr lang="en-SG" dirty="0"/>
              <a:t> that obliterate the stamp’s design are entirely unacceptable. Some postmarks, especially early types (prior to 1920) from military camps, </a:t>
            </a:r>
            <a:r>
              <a:rPr lang="en-SG" u="sng" dirty="0">
                <a:hlinkClick r:id="rId7"/>
              </a:rPr>
              <a:t>railway</a:t>
            </a:r>
            <a:r>
              <a:rPr lang="en-SG" dirty="0"/>
              <a:t> stations and ship cancellations, etc. are often more valuable than the stamps, especially if kept intact on the </a:t>
            </a:r>
            <a:r>
              <a:rPr lang="en-SG" u="sng" dirty="0">
                <a:hlinkClick r:id="rId8"/>
              </a:rPr>
              <a:t>original cover</a:t>
            </a:r>
            <a:r>
              <a:rPr lang="en-SG" dirty="0"/>
              <a:t>.</a:t>
            </a:r>
          </a:p>
          <a:p>
            <a:r>
              <a:rPr lang="en-SG" dirty="0"/>
              <a:t> </a:t>
            </a:r>
          </a:p>
          <a:p>
            <a:endParaRPr lang="en-SG" dirty="0"/>
          </a:p>
          <a:p>
            <a:r>
              <a:rPr lang="en-SG" sz="1400" b="1" dirty="0">
                <a:highlight>
                  <a:srgbClr val="FF0000"/>
                </a:highlight>
              </a:rPr>
              <a:t>Important to note</a:t>
            </a:r>
            <a:r>
              <a:rPr lang="en-SG" sz="1400" dirty="0"/>
              <a:t>: Be careful not to discard any items from your collection too hastily. You may, at a later date, switch to collecting only the stamps of a certain country or group of countries where even the common stamps may be needed to form the nucleus of a collection.</a:t>
            </a:r>
          </a:p>
        </p:txBody>
      </p:sp>
    </p:spTree>
    <p:extLst>
      <p:ext uri="{BB962C8B-B14F-4D97-AF65-F5344CB8AC3E}">
        <p14:creationId xmlns:p14="http://schemas.microsoft.com/office/powerpoint/2010/main" val="42940858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40000">
        <p159:morph option="byObject"/>
      </p:transition>
    </mc:Choice>
    <mc:Fallback>
      <p:transition spd="slow" advTm="4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55" name="Freeform: Shape 54">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57" name="Freeform: Shape 56">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59" name="Rectangle 5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33CD8F9E-B806-4878-8DBF-872BDF43D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265920" cy="6858000"/>
          </a:xfrm>
          <a:custGeom>
            <a:avLst/>
            <a:gdLst>
              <a:gd name="connsiteX0" fmla="*/ 0 w 5265920"/>
              <a:gd name="connsiteY0" fmla="*/ 0 h 6858000"/>
              <a:gd name="connsiteX1" fmla="*/ 1928159 w 5265920"/>
              <a:gd name="connsiteY1" fmla="*/ 0 h 6858000"/>
              <a:gd name="connsiteX2" fmla="*/ 2086667 w 5265920"/>
              <a:gd name="connsiteY2" fmla="*/ 218181 h 6858000"/>
              <a:gd name="connsiteX3" fmla="*/ 4009669 w 5265920"/>
              <a:gd name="connsiteY3" fmla="*/ 2631787 h 6858000"/>
              <a:gd name="connsiteX4" fmla="*/ 5264921 w 5265920"/>
              <a:gd name="connsiteY4" fmla="*/ 5672947 h 6858000"/>
              <a:gd name="connsiteX5" fmla="*/ 4962842 w 5265920"/>
              <a:gd name="connsiteY5" fmla="*/ 6612444 h 6858000"/>
              <a:gd name="connsiteX6" fmla="*/ 4841527 w 5265920"/>
              <a:gd name="connsiteY6" fmla="*/ 6771753 h 6858000"/>
              <a:gd name="connsiteX7" fmla="*/ 4761563 w 5265920"/>
              <a:gd name="connsiteY7" fmla="*/ 6858000 h 6858000"/>
              <a:gd name="connsiteX8" fmla="*/ 0 w 526592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5920" h="6858000">
                <a:moveTo>
                  <a:pt x="0" y="0"/>
                </a:moveTo>
                <a:lnTo>
                  <a:pt x="1928159" y="0"/>
                </a:lnTo>
                <a:lnTo>
                  <a:pt x="2086667" y="218181"/>
                </a:lnTo>
                <a:cubicBezTo>
                  <a:pt x="2695855" y="1023180"/>
                  <a:pt x="3451053" y="1818277"/>
                  <a:pt x="4009669" y="2631787"/>
                </a:cubicBezTo>
                <a:cubicBezTo>
                  <a:pt x="4741124" y="3696928"/>
                  <a:pt x="5292624" y="4799581"/>
                  <a:pt x="5264921" y="5672947"/>
                </a:cubicBezTo>
                <a:cubicBezTo>
                  <a:pt x="5253484" y="6040467"/>
                  <a:pt x="5142900" y="6348559"/>
                  <a:pt x="4962842" y="6612444"/>
                </a:cubicBezTo>
                <a:cubicBezTo>
                  <a:pt x="4925330" y="6667420"/>
                  <a:pt x="4884802" y="6720477"/>
                  <a:pt x="4841527" y="6771753"/>
                </a:cubicBezTo>
                <a:lnTo>
                  <a:pt x="4761563" y="6858000"/>
                </a:lnTo>
                <a:lnTo>
                  <a:pt x="0" y="68580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Shape 62">
            <a:extLst>
              <a:ext uri="{FF2B5EF4-FFF2-40B4-BE49-F238E27FC236}">
                <a16:creationId xmlns:a16="http://schemas.microsoft.com/office/drawing/2014/main" id="{E3588014-99E8-44C1-BB9D-26C13B241D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789134">
            <a:off x="1570515" y="454890"/>
            <a:ext cx="3969651" cy="5948221"/>
          </a:xfrm>
          <a:custGeom>
            <a:avLst/>
            <a:gdLst>
              <a:gd name="connsiteX0" fmla="*/ 4594048 w 9861488"/>
              <a:gd name="connsiteY0" fmla="*/ 11458472 h 11458472"/>
              <a:gd name="connsiteX1" fmla="*/ 0 w 9861488"/>
              <a:gd name="connsiteY1" fmla="*/ 5948221 h 11458472"/>
              <a:gd name="connsiteX2" fmla="*/ 1863 w 9861488"/>
              <a:gd name="connsiteY2" fmla="*/ 5698862 h 11458472"/>
              <a:gd name="connsiteX3" fmla="*/ 320025 w 9861488"/>
              <a:gd name="connsiteY3" fmla="*/ 3799836 h 11458472"/>
              <a:gd name="connsiteX4" fmla="*/ 3430486 w 9861488"/>
              <a:gd name="connsiteY4" fmla="*/ 295907 h 11458472"/>
              <a:gd name="connsiteX5" fmla="*/ 3863859 w 9861488"/>
              <a:gd name="connsiteY5" fmla="*/ 55612 h 11458472"/>
              <a:gd name="connsiteX6" fmla="*/ 3969651 w 9861488"/>
              <a:gd name="connsiteY6" fmla="*/ 0 h 11458472"/>
              <a:gd name="connsiteX7" fmla="*/ 9861488 w 9861488"/>
              <a:gd name="connsiteY7" fmla="*/ 7066862 h 11458472"/>
              <a:gd name="connsiteX8" fmla="*/ 4594048 w 9861488"/>
              <a:gd name="connsiteY8" fmla="*/ 11458472 h 11458472"/>
              <a:gd name="connsiteX0" fmla="*/ 0 w 9861488"/>
              <a:gd name="connsiteY0" fmla="*/ 5948221 h 11549912"/>
              <a:gd name="connsiteX1" fmla="*/ 1863 w 9861488"/>
              <a:gd name="connsiteY1" fmla="*/ 5698862 h 11549912"/>
              <a:gd name="connsiteX2" fmla="*/ 320025 w 9861488"/>
              <a:gd name="connsiteY2" fmla="*/ 3799836 h 11549912"/>
              <a:gd name="connsiteX3" fmla="*/ 3430486 w 9861488"/>
              <a:gd name="connsiteY3" fmla="*/ 295907 h 11549912"/>
              <a:gd name="connsiteX4" fmla="*/ 3863859 w 9861488"/>
              <a:gd name="connsiteY4" fmla="*/ 55612 h 11549912"/>
              <a:gd name="connsiteX5" fmla="*/ 3969651 w 9861488"/>
              <a:gd name="connsiteY5" fmla="*/ 0 h 11549912"/>
              <a:gd name="connsiteX6" fmla="*/ 9861488 w 9861488"/>
              <a:gd name="connsiteY6" fmla="*/ 7066862 h 11549912"/>
              <a:gd name="connsiteX7" fmla="*/ 4685488 w 9861488"/>
              <a:gd name="connsiteY7" fmla="*/ 11549912 h 11549912"/>
              <a:gd name="connsiteX0" fmla="*/ 0 w 9861488"/>
              <a:gd name="connsiteY0" fmla="*/ 5948221 h 7066862"/>
              <a:gd name="connsiteX1" fmla="*/ 1863 w 9861488"/>
              <a:gd name="connsiteY1" fmla="*/ 5698862 h 7066862"/>
              <a:gd name="connsiteX2" fmla="*/ 320025 w 9861488"/>
              <a:gd name="connsiteY2" fmla="*/ 3799836 h 7066862"/>
              <a:gd name="connsiteX3" fmla="*/ 3430486 w 9861488"/>
              <a:gd name="connsiteY3" fmla="*/ 295907 h 7066862"/>
              <a:gd name="connsiteX4" fmla="*/ 3863859 w 9861488"/>
              <a:gd name="connsiteY4" fmla="*/ 55612 h 7066862"/>
              <a:gd name="connsiteX5" fmla="*/ 3969651 w 9861488"/>
              <a:gd name="connsiteY5" fmla="*/ 0 h 7066862"/>
              <a:gd name="connsiteX6" fmla="*/ 9861488 w 9861488"/>
              <a:gd name="connsiteY6" fmla="*/ 7066862 h 7066862"/>
              <a:gd name="connsiteX0" fmla="*/ 0 w 3969651"/>
              <a:gd name="connsiteY0" fmla="*/ 5948221 h 5948221"/>
              <a:gd name="connsiteX1" fmla="*/ 1863 w 3969651"/>
              <a:gd name="connsiteY1" fmla="*/ 5698862 h 5948221"/>
              <a:gd name="connsiteX2" fmla="*/ 320025 w 3969651"/>
              <a:gd name="connsiteY2" fmla="*/ 3799836 h 5948221"/>
              <a:gd name="connsiteX3" fmla="*/ 3430486 w 3969651"/>
              <a:gd name="connsiteY3" fmla="*/ 295907 h 5948221"/>
              <a:gd name="connsiteX4" fmla="*/ 3863859 w 3969651"/>
              <a:gd name="connsiteY4" fmla="*/ 55612 h 5948221"/>
              <a:gd name="connsiteX5" fmla="*/ 3969651 w 3969651"/>
              <a:gd name="connsiteY5" fmla="*/ 0 h 594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9651" h="5948221">
                <a:moveTo>
                  <a:pt x="0" y="5948221"/>
                </a:moveTo>
                <a:lnTo>
                  <a:pt x="1863" y="5698862"/>
                </a:lnTo>
                <a:cubicBezTo>
                  <a:pt x="27184" y="5017139"/>
                  <a:pt x="133214" y="4368297"/>
                  <a:pt x="320025" y="3799836"/>
                </a:cubicBezTo>
                <a:cubicBezTo>
                  <a:pt x="810579" y="2305232"/>
                  <a:pt x="2027133" y="1118138"/>
                  <a:pt x="3430486" y="295907"/>
                </a:cubicBezTo>
                <a:cubicBezTo>
                  <a:pt x="3545941" y="228312"/>
                  <a:pt x="3692079" y="146862"/>
                  <a:pt x="3863859" y="55612"/>
                </a:cubicBezTo>
                <a:lnTo>
                  <a:pt x="3969651" y="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1">
            <a:extLst>
              <a:ext uri="{FF2B5EF4-FFF2-40B4-BE49-F238E27FC236}">
                <a16:creationId xmlns:a16="http://schemas.microsoft.com/office/drawing/2014/main" id="{B212057F-DC08-28BC-B0FD-16A689FBE2D5}"/>
              </a:ext>
            </a:extLst>
          </p:cNvPr>
          <p:cNvSpPr>
            <a:spLocks noGrp="1"/>
          </p:cNvSpPr>
          <p:nvPr>
            <p:ph type="ctrTitle"/>
          </p:nvPr>
        </p:nvSpPr>
        <p:spPr>
          <a:xfrm>
            <a:off x="4811313" y="1572069"/>
            <a:ext cx="3077673" cy="4572000"/>
          </a:xfrm>
        </p:spPr>
        <p:txBody>
          <a:bodyPr vert="horz" lIns="91440" tIns="45720" rIns="91440" bIns="45720" rtlCol="0" anchor="t">
            <a:normAutofit fontScale="90000"/>
          </a:bodyPr>
          <a:lstStyle/>
          <a:p>
            <a:pPr algn="l"/>
            <a:r>
              <a:rPr lang="en-SG" dirty="0"/>
              <a:t>3. Choose themes for your stamp collection </a:t>
            </a:r>
            <a:br>
              <a:rPr lang="en-SG" dirty="0"/>
            </a:br>
            <a:br>
              <a:rPr lang="en-US" sz="3200" dirty="0"/>
            </a:br>
            <a:br>
              <a:rPr lang="en-US" sz="3200" dirty="0"/>
            </a:br>
            <a:endParaRPr lang="en-US" sz="3200" dirty="0"/>
          </a:p>
        </p:txBody>
      </p:sp>
      <p:pic>
        <p:nvPicPr>
          <p:cNvPr id="5" name="Picture 4">
            <a:extLst>
              <a:ext uri="{FF2B5EF4-FFF2-40B4-BE49-F238E27FC236}">
                <a16:creationId xmlns:a16="http://schemas.microsoft.com/office/drawing/2014/main" id="{FE84DAB6-5110-C261-3C65-E87512D7D65A}"/>
              </a:ext>
            </a:extLst>
          </p:cNvPr>
          <p:cNvPicPr>
            <a:picLocks noChangeAspect="1"/>
          </p:cNvPicPr>
          <p:nvPr/>
        </p:nvPicPr>
        <p:blipFill>
          <a:blip r:embed="rId2"/>
          <a:srcRect/>
          <a:stretch/>
        </p:blipFill>
        <p:spPr>
          <a:xfrm>
            <a:off x="719390" y="1527068"/>
            <a:ext cx="3400424" cy="3803864"/>
          </a:xfrm>
          <a:prstGeom prst="rect">
            <a:avLst/>
          </a:prstGeom>
        </p:spPr>
      </p:pic>
      <p:sp>
        <p:nvSpPr>
          <p:cNvPr id="16" name="TextBox 15">
            <a:extLst>
              <a:ext uri="{FF2B5EF4-FFF2-40B4-BE49-F238E27FC236}">
                <a16:creationId xmlns:a16="http://schemas.microsoft.com/office/drawing/2014/main" id="{416C8CCB-C72B-6E56-F324-391B685A1D86}"/>
              </a:ext>
            </a:extLst>
          </p:cNvPr>
          <p:cNvSpPr txBox="1"/>
          <p:nvPr/>
        </p:nvSpPr>
        <p:spPr>
          <a:xfrm>
            <a:off x="8157842" y="1223567"/>
            <a:ext cx="4034155" cy="5227108"/>
          </a:xfrm>
          <a:prstGeom prst="rect">
            <a:avLst/>
          </a:prstGeom>
        </p:spPr>
        <p:txBody>
          <a:bodyPr vert="horz" lIns="91440" tIns="45720" rIns="91440" bIns="45720" rtlCol="0">
            <a:noAutofit/>
          </a:bodyPr>
          <a:lstStyle/>
          <a:p>
            <a:r>
              <a:rPr lang="en-SG" dirty="0"/>
              <a:t>One of the most appealing things about stamp collecting is that you can literally pick anything to base your collections around, you can collect only yellow stamps, stamps with chickens on or even just triangular stamps. Let your imagination run wild.</a:t>
            </a:r>
            <a:br>
              <a:rPr lang="en-SG" dirty="0"/>
            </a:br>
            <a:r>
              <a:rPr lang="en-SG" dirty="0"/>
              <a:t> </a:t>
            </a:r>
            <a:br>
              <a:rPr lang="en-SG" dirty="0"/>
            </a:br>
            <a:r>
              <a:rPr lang="en-SG" dirty="0"/>
              <a:t>Stanley Gibbons has found that most traditional collections break down one of three ways, either by monarch, country or rarity and value. With that in mind, we have gone into a little more detail on some of these areas below:</a:t>
            </a:r>
          </a:p>
          <a:p>
            <a:endParaRPr lang="en-SG" dirty="0"/>
          </a:p>
          <a:p>
            <a:endParaRPr lang="en-SG" dirty="0"/>
          </a:p>
          <a:p>
            <a:br>
              <a:rPr lang="en-SG" dirty="0"/>
            </a:br>
            <a:endParaRPr lang="en-SG" sz="1600" dirty="0"/>
          </a:p>
        </p:txBody>
      </p:sp>
      <p:cxnSp>
        <p:nvCxnSpPr>
          <p:cNvPr id="12" name="Straight Connector 11">
            <a:extLst>
              <a:ext uri="{FF2B5EF4-FFF2-40B4-BE49-F238E27FC236}">
                <a16:creationId xmlns:a16="http://schemas.microsoft.com/office/drawing/2014/main" id="{E475A318-7651-D7EE-B34F-CC711CD0758A}"/>
              </a:ext>
            </a:extLst>
          </p:cNvPr>
          <p:cNvCxnSpPr>
            <a:cxnSpLocks/>
          </p:cNvCxnSpPr>
          <p:nvPr/>
        </p:nvCxnSpPr>
        <p:spPr>
          <a:xfrm>
            <a:off x="7968018" y="1149425"/>
            <a:ext cx="0" cy="4744747"/>
          </a:xfrm>
          <a:prstGeom prst="line">
            <a:avLst/>
          </a:prstGeom>
          <a:ln>
            <a:solidFill>
              <a:schemeClr val="accent2">
                <a:lumMod val="40000"/>
                <a:lumOff val="60000"/>
              </a:schemeClr>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2948484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25000">
        <p159:morph option="byObject"/>
      </p:transition>
    </mc:Choice>
    <mc:Fallback>
      <p:transition spd="slow" advTm="25000">
        <p:fade/>
      </p:transition>
    </mc:Fallback>
  </mc:AlternateContent>
</p:sld>
</file>

<file path=ppt/theme/theme1.xml><?xml version="1.0" encoding="utf-8"?>
<a:theme xmlns:a="http://schemas.openxmlformats.org/drawingml/2006/main" name="PebbleVTI">
  <a:themeElements>
    <a:clrScheme name="Blush 3">
      <a:dk1>
        <a:sysClr val="windowText" lastClr="000000"/>
      </a:dk1>
      <a:lt1>
        <a:sysClr val="window" lastClr="FFFFFF"/>
      </a:lt1>
      <a:dk2>
        <a:srgbClr val="B15E4E"/>
      </a:dk2>
      <a:lt2>
        <a:srgbClr val="FFFFFF"/>
      </a:lt2>
      <a:accent1>
        <a:srgbClr val="C5B096"/>
      </a:accent1>
      <a:accent2>
        <a:srgbClr val="ECA855"/>
      </a:accent2>
      <a:accent3>
        <a:srgbClr val="9BBFB0"/>
      </a:accent3>
      <a:accent4>
        <a:srgbClr val="A9AEA7"/>
      </a:accent4>
      <a:accent5>
        <a:srgbClr val="6A787C"/>
      </a:accent5>
      <a:accent6>
        <a:srgbClr val="3B4345"/>
      </a:accent6>
      <a:hlink>
        <a:srgbClr val="ECA855"/>
      </a:hlink>
      <a:folHlink>
        <a:srgbClr val="6A392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docProps/app.xml><?xml version="1.0" encoding="utf-8"?>
<Properties xmlns="http://schemas.openxmlformats.org/officeDocument/2006/extended-properties" xmlns:vt="http://schemas.openxmlformats.org/officeDocument/2006/docPropsVTypes">
  <TotalTime>3142</TotalTime>
  <Words>2169</Words>
  <Application>Microsoft Macintosh PowerPoint</Application>
  <PresentationFormat>Widescreen</PresentationFormat>
  <Paragraphs>78</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Avenir Next LT Pro</vt:lpstr>
      <vt:lpstr>Avenir Next LT Pro Light</vt:lpstr>
      <vt:lpstr>HK Grotesk</vt:lpstr>
      <vt:lpstr>Sitka Subheading</vt:lpstr>
      <vt:lpstr>PebbleVTI</vt:lpstr>
      <vt:lpstr>A Guide To Stamp Collecting  </vt:lpstr>
      <vt:lpstr>Why do people collect stamps?   </vt:lpstr>
      <vt:lpstr>What is a stamp collector called?   </vt:lpstr>
      <vt:lpstr>Should I start collecting stamps?  </vt:lpstr>
      <vt:lpstr>How to start a stamp collection   </vt:lpstr>
      <vt:lpstr>1. Acquiring your stamps   </vt:lpstr>
      <vt:lpstr>2. Choose what condition of stamps to collect   </vt:lpstr>
      <vt:lpstr>PowerPoint Presentation</vt:lpstr>
      <vt:lpstr>3. Choose themes for your stamp collection    </vt:lpstr>
      <vt:lpstr>PowerPoint Presentation</vt:lpstr>
      <vt:lpstr>4. Learn to identify stamps</vt:lpstr>
      <vt:lpstr>5. Buy the essential tools for stamp collecting    </vt:lpstr>
      <vt:lpstr>PowerPoint Presentation</vt:lpstr>
      <vt:lpstr>PowerPoint Presentation</vt:lpstr>
      <vt:lpstr>Storing and caring for your stamp collection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Guide To Stamp Collecting  </dc:title>
  <dc:creator>Hairul FAZREE (DCSG)</dc:creator>
  <cp:lastModifiedBy>Hairul FAZREE (DCSG)</cp:lastModifiedBy>
  <cp:revision>9</cp:revision>
  <dcterms:created xsi:type="dcterms:W3CDTF">2022-04-26T00:49:51Z</dcterms:created>
  <dcterms:modified xsi:type="dcterms:W3CDTF">2022-04-28T05:12:31Z</dcterms:modified>
</cp:coreProperties>
</file>