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57" r:id="rId4"/>
    <p:sldId id="259" r:id="rId5"/>
    <p:sldId id="268" r:id="rId6"/>
    <p:sldId id="266" r:id="rId7"/>
    <p:sldId id="261" r:id="rId8"/>
    <p:sldId id="262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168"/>
  </p:normalViewPr>
  <p:slideViewPr>
    <p:cSldViewPr snapToGrid="0" snapToObjects="1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65468-67A1-CB4B-9830-333D70EF2F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IGCSE Sciences at DCSG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D992F-C565-7441-8FBA-A4EABEEBDC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60499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3D5CE-9D04-0A4C-862B-1344810F5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students study science at IGCSE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D4786-BF22-8E43-BE5A-DD739A26E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Three separate Sciences – Biology, Chemistry and Physics (Edexcel)</a:t>
            </a:r>
          </a:p>
          <a:p>
            <a:pPr marL="0" indent="0">
              <a:buNone/>
            </a:pPr>
            <a:r>
              <a:rPr lang="en-US" sz="2800" dirty="0"/>
              <a:t>OR</a:t>
            </a:r>
          </a:p>
          <a:p>
            <a:r>
              <a:rPr lang="en-US" sz="2800" dirty="0"/>
              <a:t>Double Award Science (Edexcel)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CD8B49-6E75-034E-99C1-D541B9BAFAA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Which Science pathway will you choose?</a:t>
            </a:r>
          </a:p>
        </p:txBody>
      </p:sp>
    </p:spTree>
    <p:extLst>
      <p:ext uri="{BB962C8B-B14F-4D97-AF65-F5344CB8AC3E}">
        <p14:creationId xmlns:p14="http://schemas.microsoft.com/office/powerpoint/2010/main" val="527741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24906-47E7-C54D-A6EE-1A4F672EE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is Separate Science?</a:t>
            </a:r>
            <a:br>
              <a:rPr lang="en-SG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C32FB-65F0-8643-ACD7-A7EBF0088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A broad, balanced, in-depth study of Biology, Chemistry and Physics as three full IGCSEs. </a:t>
            </a:r>
          </a:p>
          <a:p>
            <a:pPr marL="0" indent="0">
              <a:buNone/>
            </a:pPr>
            <a:r>
              <a:rPr lang="en-US" sz="2800" dirty="0"/>
              <a:t>3 specialist teachers.</a:t>
            </a:r>
          </a:p>
          <a:p>
            <a:pPr marL="0" indent="0">
              <a:buNone/>
            </a:pPr>
            <a:r>
              <a:rPr lang="en-US" sz="2800" dirty="0"/>
              <a:t>Students are awarded </a:t>
            </a:r>
            <a:r>
              <a:rPr lang="en-US" sz="2800" b="1" dirty="0"/>
              <a:t>three separate IGCSE grades</a:t>
            </a:r>
            <a:r>
              <a:rPr lang="en-US" sz="2800" dirty="0"/>
              <a:t>, one for each science.</a:t>
            </a:r>
            <a:endParaRPr lang="en-SG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1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C73F0-BCAD-5343-9403-01ACFEEDE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Double Award Science?</a:t>
            </a:r>
            <a:br>
              <a:rPr lang="en-SG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24E8-C152-B447-A594-71A473B2B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 broad, balanced study of Biology, Chemistry and Physics where the content of each science is equivalent to two thirds of the content of the Separate Science courses. </a:t>
            </a:r>
          </a:p>
          <a:p>
            <a:pPr marL="0" indent="0">
              <a:buNone/>
            </a:pPr>
            <a:r>
              <a:rPr lang="en-US" sz="2400" dirty="0"/>
              <a:t>3 specialist teachers.</a:t>
            </a:r>
          </a:p>
          <a:p>
            <a:pPr marL="0" indent="0">
              <a:buNone/>
            </a:pPr>
            <a:r>
              <a:rPr lang="en-US" sz="2400" dirty="0"/>
              <a:t>Students are awarded </a:t>
            </a:r>
            <a:r>
              <a:rPr lang="en-US" sz="2400" b="1" dirty="0"/>
              <a:t>two IGCSE grades which combine all three sciences</a:t>
            </a:r>
            <a:r>
              <a:rPr lang="en-US" sz="2400" dirty="0"/>
              <a:t>.</a:t>
            </a:r>
            <a:endParaRPr lang="en-SG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919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3F5C2-BF05-5044-9199-BBCE63913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lessons will I have?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67934-C6DF-E541-AF00-694B1DEE6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SEPARATE SCIENCE</a:t>
            </a:r>
          </a:p>
          <a:p>
            <a:pPr marL="0" indent="0">
              <a:buNone/>
            </a:pPr>
            <a:r>
              <a:rPr lang="en-US" sz="2400" b="1" dirty="0"/>
              <a:t>15 lessons every 2 weeks </a:t>
            </a:r>
            <a:r>
              <a:rPr lang="en-US" sz="2400" dirty="0"/>
              <a:t>(5 Biology, 5 Chemistry, 5 Physics)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DOUBLE AWARD</a:t>
            </a:r>
          </a:p>
          <a:p>
            <a:pPr marL="0" indent="0">
              <a:buNone/>
            </a:pPr>
            <a:r>
              <a:rPr lang="en-US" sz="2400" b="1" dirty="0"/>
              <a:t>10 lessons every 2 weeks </a:t>
            </a:r>
            <a:r>
              <a:rPr lang="en-US" sz="2400" dirty="0"/>
              <a:t>(3 Biology, 3 Chemistry, 3 Physics; the 1 extra lesson will rotate around the three subjects, e.g. 1 extra biology lesson in Year 9, 1 extra chemistry lesson in Year 10 and 1 extra physics lesson in Y11)</a:t>
            </a:r>
          </a:p>
        </p:txBody>
      </p:sp>
    </p:spTree>
    <p:extLst>
      <p:ext uri="{BB962C8B-B14F-4D97-AF65-F5344CB8AC3E}">
        <p14:creationId xmlns:p14="http://schemas.microsoft.com/office/powerpoint/2010/main" val="2857545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577BD-9488-4C49-9C0C-21EF6052E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many exams will I do?</a:t>
            </a:r>
            <a:br>
              <a:rPr lang="en-SG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A5D51-3015-4A48-B07D-88D0418961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/>
              <a:t>Separate Sciences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7D0212-9431-E744-A805-C8F8073741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dirty="0"/>
              <a:t>Biology: Paper 1 – 2 hours; Paper 2 – 1 hour 15 minutes</a:t>
            </a:r>
            <a:endParaRPr lang="en-SG" dirty="0"/>
          </a:p>
          <a:p>
            <a:r>
              <a:rPr lang="en-US" dirty="0"/>
              <a:t>Chemistry: Paper 1 – 2 hours; Paper 2 – 1 hour 15 minutes</a:t>
            </a:r>
            <a:endParaRPr lang="en-SG" dirty="0"/>
          </a:p>
          <a:p>
            <a:r>
              <a:rPr lang="en-US" dirty="0"/>
              <a:t>Physics: Paper 1 – 2 hours; Paper 2 – 1 hour 15 minutes</a:t>
            </a:r>
            <a:endParaRPr lang="en-SG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09ADBD-0209-614F-B888-1628A2723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200" dirty="0"/>
              <a:t>Double Award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68B05E-1B15-3D4E-9743-6A12F56F909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dirty="0"/>
              <a:t>Biology: Paper 1 – 2 hours</a:t>
            </a:r>
            <a:endParaRPr lang="en-SG" dirty="0"/>
          </a:p>
          <a:p>
            <a:r>
              <a:rPr lang="en-US" dirty="0"/>
              <a:t>Chemistry: Paper 1 – 2 hours</a:t>
            </a:r>
            <a:endParaRPr lang="en-SG" dirty="0"/>
          </a:p>
          <a:p>
            <a:r>
              <a:rPr lang="en-US" dirty="0"/>
              <a:t>Physics: Paper 1 – 2 hours</a:t>
            </a:r>
            <a:endParaRPr lang="en-S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064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91584-041A-994C-8BF1-7124BD1CC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Why choose Separate Sciences?</a:t>
            </a:r>
            <a:br>
              <a:rPr lang="en-SG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C1D9D-EAC3-E64A-BEA7-7D2B7B3BF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You really like Science because it helps you explain the world you live in; it teaches you to think in an analytical way and it helps you to critically evaluate data or information.</a:t>
            </a:r>
            <a:endParaRPr lang="en-SG" sz="2000" dirty="0"/>
          </a:p>
          <a:p>
            <a:pPr lvl="0"/>
            <a:r>
              <a:rPr lang="en-US" sz="2000" dirty="0"/>
              <a:t>You are keen to study it at an advanced level such as IB (or A’ level if you leave us at the end of Y11)</a:t>
            </a:r>
            <a:endParaRPr lang="en-SG" sz="2000" dirty="0"/>
          </a:p>
          <a:p>
            <a:pPr lvl="0"/>
            <a:r>
              <a:rPr lang="en-US" sz="2000" dirty="0"/>
              <a:t>You already think you might want to be a doctor, dentist, vet, engineer or some other science-based career.</a:t>
            </a:r>
            <a:endParaRPr lang="en-SG" sz="2000" dirty="0"/>
          </a:p>
          <a:p>
            <a:pPr lvl="0"/>
            <a:r>
              <a:rPr lang="en-US" sz="2000" dirty="0"/>
              <a:t>You want to do the best possible preparation for studying Science at IB or A’ level.</a:t>
            </a:r>
            <a:endParaRPr lang="en-SG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025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8B935-9A2B-5E4C-B293-2820E45A8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Why choose Double Award Science?</a:t>
            </a:r>
            <a:br>
              <a:rPr lang="en-SG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44381-5A96-F648-A986-BEBD53246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You really want to do five of the option subjects and cannot decide which one to drop </a:t>
            </a:r>
            <a:endParaRPr lang="en-SG" sz="2400" dirty="0"/>
          </a:p>
          <a:p>
            <a:pPr lvl="0"/>
            <a:r>
              <a:rPr lang="en-US" sz="2400" dirty="0"/>
              <a:t>This gives you experience of one more option subject that you may choose to study at an advanced level (IB or A’ level) </a:t>
            </a:r>
            <a:r>
              <a:rPr lang="en-US" sz="2400" b="1" dirty="0"/>
              <a:t>but does not prevent you </a:t>
            </a:r>
            <a:r>
              <a:rPr lang="en-US" sz="2400" dirty="0"/>
              <a:t>from choosing a Science subject either at an advanced level.</a:t>
            </a:r>
            <a:endParaRPr lang="en-SG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744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4F2B3DE-8A62-9841-90DC-B7E4961411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614362"/>
              </p:ext>
            </p:extLst>
          </p:nvPr>
        </p:nvGraphicFramePr>
        <p:xfrm>
          <a:off x="1322614" y="1632857"/>
          <a:ext cx="9993086" cy="4163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0659">
                  <a:extLst>
                    <a:ext uri="{9D8B030D-6E8A-4147-A177-3AD203B41FA5}">
                      <a16:colId xmlns:a16="http://schemas.microsoft.com/office/drawing/2014/main" val="2052986963"/>
                    </a:ext>
                  </a:extLst>
                </a:gridCol>
                <a:gridCol w="3330659">
                  <a:extLst>
                    <a:ext uri="{9D8B030D-6E8A-4147-A177-3AD203B41FA5}">
                      <a16:colId xmlns:a16="http://schemas.microsoft.com/office/drawing/2014/main" val="64622766"/>
                    </a:ext>
                  </a:extLst>
                </a:gridCol>
                <a:gridCol w="3331768">
                  <a:extLst>
                    <a:ext uri="{9D8B030D-6E8A-4147-A177-3AD203B41FA5}">
                      <a16:colId xmlns:a16="http://schemas.microsoft.com/office/drawing/2014/main" val="2879870143"/>
                    </a:ext>
                  </a:extLst>
                </a:gridCol>
              </a:tblGrid>
              <a:tr h="8555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Question</a:t>
                      </a:r>
                      <a:endParaRPr lang="en-SG" sz="2000" dirty="0">
                        <a:effectLst/>
                        <a:latin typeface="Times New Roman" pitchFamily="2" charset="0"/>
                        <a:ea typeface="Times New Roman" pitchFamily="2" charset="0"/>
                        <a:cs typeface="Times New Roman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Separate</a:t>
                      </a:r>
                      <a:endParaRPr lang="en-SG" sz="2000">
                        <a:effectLst/>
                        <a:latin typeface="Times New Roman" pitchFamily="2" charset="0"/>
                        <a:ea typeface="Times New Roman" pitchFamily="2" charset="0"/>
                        <a:cs typeface="Times New Roman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Double</a:t>
                      </a:r>
                      <a:endParaRPr lang="en-SG" sz="2000">
                        <a:effectLst/>
                        <a:latin typeface="Times New Roman" pitchFamily="2" charset="0"/>
                        <a:ea typeface="Times New Roman" pitchFamily="2" charset="0"/>
                        <a:cs typeface="Times New Roman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5671785"/>
                  </a:ext>
                </a:extLst>
              </a:tr>
              <a:tr h="15970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What if I change my mind about my Science pathway? </a:t>
                      </a:r>
                      <a:endParaRPr lang="en-SG" sz="2000">
                        <a:effectLst/>
                        <a:latin typeface="Times New Roman" pitchFamily="2" charset="0"/>
                        <a:ea typeface="Times New Roman" pitchFamily="2" charset="0"/>
                        <a:cs typeface="Times New Roman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You could change to double award but would have to work hard to catch up in your one new subject.</a:t>
                      </a:r>
                      <a:endParaRPr lang="en-SG" sz="2000" dirty="0">
                        <a:effectLst/>
                        <a:latin typeface="Times New Roman" pitchFamily="2" charset="0"/>
                        <a:ea typeface="Times New Roman" pitchFamily="2" charset="0"/>
                        <a:cs typeface="Times New Roman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You could change to separate Science but would have to work hard to catch up in all three Sciences.</a:t>
                      </a:r>
                      <a:endParaRPr lang="en-SG" sz="2000">
                        <a:effectLst/>
                        <a:latin typeface="Times New Roman" pitchFamily="2" charset="0"/>
                        <a:ea typeface="Times New Roman" pitchFamily="2" charset="0"/>
                        <a:cs typeface="Times New Roman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0091310"/>
                  </a:ext>
                </a:extLst>
              </a:tr>
              <a:tr h="1711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What if I am better at one Science than the others?</a:t>
                      </a:r>
                      <a:endParaRPr lang="en-SG" sz="2000">
                        <a:effectLst/>
                        <a:latin typeface="Times New Roman" pitchFamily="2" charset="0"/>
                        <a:ea typeface="Times New Roman" pitchFamily="2" charset="0"/>
                        <a:cs typeface="Times New Roman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You will get three separate grades so this might be reflected in your final outcome.</a:t>
                      </a:r>
                      <a:endParaRPr lang="en-SG" sz="2000">
                        <a:effectLst/>
                        <a:latin typeface="Times New Roman" pitchFamily="2" charset="0"/>
                        <a:ea typeface="Times New Roman" pitchFamily="2" charset="0"/>
                        <a:cs typeface="Times New Roman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You will not be able to tell from your final grade as all subject marks will be combined.</a:t>
                      </a:r>
                      <a:endParaRPr lang="en-SG" sz="2000" dirty="0">
                        <a:effectLst/>
                        <a:latin typeface="Times New Roman" pitchFamily="2" charset="0"/>
                        <a:ea typeface="Times New Roman" pitchFamily="2" charset="0"/>
                        <a:cs typeface="Times New Roman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710539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B204B18-D6F0-6B40-8076-81A5748CFD72}"/>
              </a:ext>
            </a:extLst>
          </p:cNvPr>
          <p:cNvSpPr txBox="1"/>
          <p:nvPr/>
        </p:nvSpPr>
        <p:spPr>
          <a:xfrm>
            <a:off x="1322614" y="1126671"/>
            <a:ext cx="733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FAQs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9720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120</TotalTime>
  <Words>566</Words>
  <Application>Microsoft Macintosh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 Light</vt:lpstr>
      <vt:lpstr>Rockwell</vt:lpstr>
      <vt:lpstr>Times New Roman</vt:lpstr>
      <vt:lpstr>Wingdings</vt:lpstr>
      <vt:lpstr>Atlas</vt:lpstr>
      <vt:lpstr>IGCSE Sciences at DCSG</vt:lpstr>
      <vt:lpstr>All students study science at IGCSE</vt:lpstr>
      <vt:lpstr>What is Separate Science? </vt:lpstr>
      <vt:lpstr>What is Double Award Science? </vt:lpstr>
      <vt:lpstr>How many lessons will I have?</vt:lpstr>
      <vt:lpstr>How many exams will I do? </vt:lpstr>
      <vt:lpstr>Why choose Separate Sciences? </vt:lpstr>
      <vt:lpstr>Why choose Double Award Science?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Separate Science or Double Award Science?</dc:title>
  <dc:creator>Microsoft Office User</dc:creator>
  <cp:lastModifiedBy>Helen EVANS</cp:lastModifiedBy>
  <cp:revision>12</cp:revision>
  <dcterms:created xsi:type="dcterms:W3CDTF">2019-11-04T01:48:02Z</dcterms:created>
  <dcterms:modified xsi:type="dcterms:W3CDTF">2022-12-06T04:07:03Z</dcterms:modified>
</cp:coreProperties>
</file>