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e6135f4e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e6135f4e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6135f4e_2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7e6135f4e_2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422ac598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422ac598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629dc078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629dc07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a1fea0b75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a1fea0b75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422ac598e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422ac598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a1fea0b7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a1fea0b7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422ac598e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422ac598e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a1fea0b75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a1fea0b75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422ac598e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422ac598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a1fea0b75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a1fea0b75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e6135f4e_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e6135f4e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422ac598e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422ac598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629dc078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629dc078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629dc078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629dc078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629dc078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629dc078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e6135f4e_2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e6135f4e_2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422ac5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422ac5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a1fea0b75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a1fea0b75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422ac598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422ac598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e6135f4e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e6135f4e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22ac59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422ac59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7f0ef5aa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7f0ef5aa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ddotawards.com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bit.ly/reddot-older-2021-2022-hyperdoc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robharrell.com" TargetMode="External"/><Relationship Id="rId5" Type="http://schemas.openxmlformats.org/officeDocument/2006/relationships/hyperlink" Target="https://www.goodreads.com/book/show/56749671-batpi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hyperlink" Target="https://www.goodreads.com/book/show/40032385-pie-in-the-sky?from_search=true&amp;from_srp=true&amp;qid=UUMhDOIbkZ&amp;rank=1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remylai.com/books.html" TargetMode="External"/><Relationship Id="rId7" Type="http://schemas.openxmlformats.org/officeDocument/2006/relationships/hyperlink" Target="https://www.goodreads.com/book/show/54017875-pawcasso" TargetMode="External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v=Vfi5JS6HTH0" TargetMode="External"/><Relationship Id="rId5" Type="http://schemas.openxmlformats.org/officeDocument/2006/relationships/hyperlink" Target="https://www.youtube.com/watch?v=y4421JYCcMI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hyperlink" Target="https://www.annetschaap.com/lampje/" TargetMode="External"/><Relationship Id="rId5" Type="http://schemas.openxmlformats.org/officeDocument/2006/relationships/hyperlink" Target="https://woutertjepieterseprijs.nl/lessuggesties/lampje-lessuggesties-2018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en.wikipedia.org/wiki/Luca_(2021_film)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dreads.com/review/list/2704855-isln-int-l-school-library-network-singapore?ref=nav_mybooks&amp;shelf=2021-2022-shortlist-older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hyperlink" Target="https://soontornvat.com/books/a-wish-in-the-dark/" TargetMode="External"/><Relationship Id="rId9" Type="http://schemas.openxmlformats.org/officeDocument/2006/relationships/hyperlink" Target="https://soontornvat.com/books/all-thirteen/" TargetMode="External"/><Relationship Id="rId5" Type="http://schemas.openxmlformats.org/officeDocument/2006/relationships/hyperlink" Target="https://soontornvat.com/wp-content/uploads/2020/04/Wish_inthe_Dark_Discussion_guide.pdf" TargetMode="External"/><Relationship Id="rId6" Type="http://schemas.openxmlformats.org/officeDocument/2006/relationships/hyperlink" Target="https://forum.teachingbooks.net/2020/07/christina-soontornvat-on-a-wish-in-the-dark/" TargetMode="External"/><Relationship Id="rId7" Type="http://schemas.openxmlformats.org/officeDocument/2006/relationships/hyperlink" Target="https://soontornvat.com/wp-content/uploads/2020/08/A-Wish-in-the-Dark-Lesson-Plan-full-length-1.pdf" TargetMode="External"/><Relationship Id="rId8" Type="http://schemas.openxmlformats.org/officeDocument/2006/relationships/hyperlink" Target="https://youtu.be/57qoK4LooS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hyperlink" Target="https://www.goodreads.com/review/list/2704855-isln-int-l-school-library-network-singapore?authenticity_token=OkI4JYdmECCOYQOa36p9QOWkp6VZaThagT66Y%2FgxplN7RdP6eGxfFzCrZ%2BvVQ2CipEC0EpqzogWTCIvrntDfMA%3D%3D&amp;shelf=les-miserables-versions&amp;user_id=2704855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hyperlink" Target="https://www.goodreads.com/book/show/1682767.Little_Angel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goodreads.com/book/show/39884333-the-boy-at-the-back-of-the-class?from_search=true&amp;from_srp=true&amp;qid=D0q8A1dsc8&amp;rank=1" TargetMode="External"/><Relationship Id="rId5" Type="http://schemas.openxmlformats.org/officeDocument/2006/relationships/hyperlink" Target="https://www.goodreads.com/book/show/54420202-boy-everywhere?from_search=true&amp;from_srp=true&amp;qid=mQtQyBJTkz&amp;rank=1" TargetMode="External"/><Relationship Id="rId6" Type="http://schemas.openxmlformats.org/officeDocument/2006/relationships/hyperlink" Target="https://www.youtube.com/watch?v=PN2RATsZmFk" TargetMode="External"/><Relationship Id="rId7" Type="http://schemas.openxmlformats.org/officeDocument/2006/relationships/hyperlink" Target="https://www.bbc.co.uk/bitesize/articles/zvwr47h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jp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youtu.be/NuFNnezWGuc" TargetMode="External"/><Relationship Id="rId5" Type="http://schemas.openxmlformats.org/officeDocument/2006/relationships/hyperlink" Target="https://www.google.com/search?q=Singapore1940s+in+the&amp;oq=Singapore1940s+in+the+&amp;aqs=chrome..69i57j33i10i160l2.8191j1j15&amp;sourceid=chrome&amp;ie=UTF-8&amp;safe=active&amp;ssui=on" TargetMode="External"/><Relationship Id="rId6" Type="http://schemas.openxmlformats.org/officeDocument/2006/relationships/hyperlink" Target="https://www.betterreading.com.au/kids-ya/sharing-cultural-history-qa-with-weng-wai-cha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hyperlink" Target="https://comicvine.gamespot.com/the-schoolgirls-own-annual/4050-29925/" TargetMode="External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18000" y="2571756"/>
            <a:ext cx="7908000" cy="6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chemeClr val="hlink"/>
                </a:solidFill>
                <a:hlinkClick r:id="rId3"/>
              </a:rPr>
              <a:t>https://reddotawards.com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1825"/>
            <a:ext cx="8839200" cy="14142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01675" y="3605600"/>
            <a:ext cx="773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</a:rPr>
              <a:t>2021-2022 OLDER Shortlists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2025" y="4436900"/>
            <a:ext cx="691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These slides: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https://bit.ly/reddot-older-2021-2022-hyperdoc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3799025" y="222500"/>
            <a:ext cx="52302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Both traumatic and hilarious -- re a boy dealing with a rare eye cancer diagnosis in middle school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826963" y="3758700"/>
            <a:ext cx="33558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Realistic fiction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(USA)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050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7452725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75" y="152400"/>
            <a:ext cx="320231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3826975" y="2515175"/>
            <a:ext cx="4455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Based on the author’s own experience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5" y="130125"/>
            <a:ext cx="959550" cy="144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6520350" y="157225"/>
            <a:ext cx="2485500" cy="471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 on: APPEARANCE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Wonder</a:t>
            </a:r>
            <a:r>
              <a:rPr lang="en"/>
              <a:t> -- RJ Palacio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Ugly</a:t>
            </a:r>
            <a:r>
              <a:rPr lang="en"/>
              <a:t> (memoir)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Read on: SIGHT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The Black Book of Colors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(HEARING: El Deafo)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 on: CANCER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Stitches</a:t>
            </a:r>
            <a:r>
              <a:rPr lang="en"/>
              <a:t> (graphic memoir) (darker) - David Small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Two Weeks with the Queen </a:t>
            </a:r>
            <a:r>
              <a:rPr lang="en"/>
              <a:t> - Gleitzman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An Honest Truth</a:t>
            </a:r>
            <a:r>
              <a:rPr lang="en"/>
              <a:t> - Dan 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Charlie Turns into a Chicken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Ida B.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1280250" y="157225"/>
            <a:ext cx="52401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 website: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https://robharrell.com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RELATED book coming out in October 2021: a Bat-Pig graphic novel: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https://www.goodreads.com/book/show/56749671-batpig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from Tues, July 20th conversation @Kate B’s house: Kim K., Claude, Janine, &amp; Katie: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Playlist of the music mentioned (Janine has promised to make a medley!)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Question:  is life fair? (e.g., his cancer, his mother dying of cancer when he was four)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Mixed media format (similar to Fly on the Wall)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Authenticity - the power of knowing the author had a similar experience in his life (though as an adult)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role of music in the book -- the power of art to heal - catharsis (the loud punk music)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Seeing and not-seeing in the book, e.g., Jimmy is “invisible” to others (which allows him to hear/see/learn things others don’t)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Books mentioned: To Kill a Mockingbird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role of social media in the book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5" y="130125"/>
            <a:ext cx="959550" cy="144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1280250" y="157225"/>
            <a:ext cx="5457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</a:t>
            </a:r>
            <a:r>
              <a:rPr lang="en"/>
              <a:t>Notes from Tues, July 20th conversation @Kate B’s house: Kim K., Claude, Janine, &amp; Katie: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students write a letter to themselves - the way Ross writes himself a letter to his future self every time they put away the Xmas tree;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an epiphany?  What does Ross think about epiphanies? What is Ross’s epiphany?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normal?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students know what CDs, tapes, and MP3 players are?? (how does this date the book?  Does it jive with the depiction of phones and social media memes?)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students map out the different friendships in the book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3736200" y="222500"/>
            <a:ext cx="54078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The funny - yet moving - story of why and how Henry Khoo plans to fly from Australia to Singapore without telling anyone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661475" y="3758700"/>
            <a:ext cx="39300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Realistic fiction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(Australia/Singapore)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450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7605125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3736200" y="2788400"/>
            <a:ext cx="458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Highly illustrated / partly graphic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450" y="152400"/>
            <a:ext cx="3198605" cy="46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152400"/>
            <a:ext cx="785350" cy="1150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2200" y="152400"/>
            <a:ext cx="988950" cy="14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1137200" y="177350"/>
            <a:ext cx="40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 website: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https://remylai.com/books.html</a:t>
            </a:r>
            <a:r>
              <a:rPr lang="en"/>
              <a:t> </a:t>
            </a:r>
            <a:endParaRPr/>
          </a:p>
        </p:txBody>
      </p:sp>
      <p:pic>
        <p:nvPicPr>
          <p:cNvPr id="164" name="Google Shape;164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0350" y="1939025"/>
            <a:ext cx="932650" cy="13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7887250" y="3292600"/>
            <a:ext cx="10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292675" y="189725"/>
            <a:ext cx="5411400" cy="29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 young Mongolian girl becomes an eagle huntress -- and also the subject of an award-winning international documentary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956400" y="3889850"/>
            <a:ext cx="34326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Memoir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(Mongolia)</a:t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306350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075" y="189725"/>
            <a:ext cx="3180003" cy="47640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75" y="167450"/>
            <a:ext cx="750600" cy="1124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8"/>
          <p:cNvSpPr txBox="1"/>
          <p:nvPr/>
        </p:nvSpPr>
        <p:spPr>
          <a:xfrm>
            <a:off x="1066675" y="215850"/>
            <a:ext cx="5483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Documentary (2016) - </a:t>
            </a:r>
            <a:r>
              <a:rPr lang="en" u="sng">
                <a:solidFill>
                  <a:schemeClr val="hlink"/>
                </a:solidFill>
                <a:hlinkClick r:id="rId4"/>
              </a:rPr>
              <a:t>short trailer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5"/>
              </a:rPr>
              <a:t>longer trailer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exploration: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female roles are titled in English, e.g., actor / actress -- or do people just use one form now - “actor”?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 planes -- now we say “flight attendant” rather than steward / stewardess</a:t>
            </a:r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6716000" y="289575"/>
            <a:ext cx="2339100" cy="1908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Read-a-likes / Read 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 of relationships with animals: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5764775" y="222500"/>
            <a:ext cx="3017400" cy="28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3124863" y="3888750"/>
            <a:ext cx="44175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Fantasy fiction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(Netherlands/translation)</a:t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450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7605125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75" y="309563"/>
            <a:ext cx="2905125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500" y="309575"/>
            <a:ext cx="2333550" cy="349663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29"/>
          <p:cNvSpPr txBox="1"/>
          <p:nvPr/>
        </p:nvSpPr>
        <p:spPr>
          <a:xfrm>
            <a:off x="5700450" y="309575"/>
            <a:ext cx="3400200" cy="28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 fairytale adventure, set in a world of mermaids, pirates, and stormy seas 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25" y="198199"/>
            <a:ext cx="945500" cy="14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1325375" y="222750"/>
            <a:ext cx="612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Link to the book on the author’s website</a:t>
            </a:r>
            <a:r>
              <a:rPr lang="en"/>
              <a:t> -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Lesson suggestions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https://woutertjepieterseprijs.nl/lessuggesties/lampje-lessuggesties-2018/</a:t>
            </a:r>
            <a:r>
              <a:rPr lang="en"/>
              <a:t>  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7900" y="133650"/>
            <a:ext cx="1426625" cy="20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168125" y="3957550"/>
            <a:ext cx="622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Mermaid/mermen - connections: ??  Gender differences between mermen and mermaids?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Boy/mermaid = connect to new Disney/Pixar film: </a:t>
            </a:r>
            <a:r>
              <a:rPr lang="en" u="sng">
                <a:solidFill>
                  <a:schemeClr val="hlink"/>
                </a:solidFill>
                <a:hlinkClick r:id="rId7"/>
              </a:rPr>
              <a:t>Luca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605425" y="2295275"/>
            <a:ext cx="2339100" cy="1477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 people - Mer-people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Read-a-likes / Read 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/>
        </p:nvSpPr>
        <p:spPr>
          <a:xfrm>
            <a:off x="292675" y="267025"/>
            <a:ext cx="54033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 boy on the run and a girl determined to find him -- in a world divided between rich and poor.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 Thai-inspired fantasy.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1956400" y="3889850"/>
            <a:ext cx="34326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Fantasy fiction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(USA/Thailand)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306350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075" y="267025"/>
            <a:ext cx="3242925" cy="46094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764225" y="2488779"/>
            <a:ext cx="31530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FFFFF"/>
                </a:solidFill>
              </a:rPr>
              <a:t>Older</a:t>
            </a:r>
            <a:endParaRPr sz="55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487950" y="4417275"/>
            <a:ext cx="35898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Goodreads link to list</a:t>
            </a:r>
            <a:endParaRPr sz="2400">
              <a:solidFill>
                <a:srgbClr val="FFCE0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037" y="845900"/>
            <a:ext cx="2257425" cy="212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325749" y="462322"/>
            <a:ext cx="5569034" cy="3837655"/>
            <a:chOff x="224625" y="600951"/>
            <a:chExt cx="5222275" cy="3612250"/>
          </a:xfrm>
        </p:grpSpPr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4625" y="600951"/>
              <a:ext cx="5222274" cy="361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89600" y="2352215"/>
              <a:ext cx="2557300" cy="16876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166800"/>
            <a:ext cx="908550" cy="129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32"/>
          <p:cNvSpPr txBox="1"/>
          <p:nvPr/>
        </p:nvSpPr>
        <p:spPr>
          <a:xfrm>
            <a:off x="1223300" y="233150"/>
            <a:ext cx="68739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Link to the book on author’s website </a:t>
            </a:r>
            <a:r>
              <a:rPr lang="en"/>
              <a:t>where she says it’s a </a:t>
            </a:r>
            <a:r>
              <a:rPr lang="en"/>
              <a:t>twist on “Les Miserables”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her website: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Click here for Candlewick’s </a:t>
            </a:r>
            <a:r>
              <a:rPr lang="en" sz="1300">
                <a:solidFill>
                  <a:srgbClr val="0B7E9D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Wish in the Dark Discussion Guide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Visit the </a:t>
            </a:r>
            <a:r>
              <a:rPr lang="en" sz="1300">
                <a:solidFill>
                  <a:srgbClr val="0B7E9D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TeachingBooks.net</a:t>
            </a:r>
            <a:r>
              <a:rPr lang="en" sz="1300">
                <a:solidFill>
                  <a:schemeClr val="dk1"/>
                </a:solidFill>
              </a:rPr>
              <a:t> Virtual Book Tour page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Download the </a:t>
            </a:r>
            <a:r>
              <a:rPr lang="en" sz="1300">
                <a:solidFill>
                  <a:srgbClr val="0B7E9D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Reading is Resistance Lesson Plan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Listen to Christina’s interview on </a:t>
            </a:r>
            <a:r>
              <a:rPr lang="en" sz="1300">
                <a:solidFill>
                  <a:srgbClr val="0B7E9D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Children’s Book Podcast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Her other book - nonfiction -- re the Thai boys’ cave rescue -- </a:t>
            </a:r>
            <a:r>
              <a:rPr b="1" lang="en"/>
              <a:t>All Thirteen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https://soontornvat.com/books/all-thirteen/</a:t>
            </a:r>
            <a:r>
              <a:rPr lang="en"/>
              <a:t> -- with lots of related resources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Compare her book to Marc Aronson’s “Rising Water”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166800"/>
            <a:ext cx="908550" cy="129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33"/>
          <p:cNvSpPr txBox="1"/>
          <p:nvPr/>
        </p:nvSpPr>
        <p:spPr>
          <a:xfrm>
            <a:off x="1447900" y="323000"/>
            <a:ext cx="7317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Notes from Tues, July 20th conversation @Kate B’s house: Kim K., Claude, Janine, &amp; Katie: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Food connections -- as it opens with mangoes ripening on a tree and durians feature in Pong’s escape from the prison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Question: is life fair?  (CONNECT to “Wink”)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does each character wish for in life?  Versus, what does each character need?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is Father’s Cham’s power via his blessings?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Think about power and energy in this imaginary world - and how they are described via colors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How much magic is there in the book?  What real-life power is presented (e.g., solar energy, fire)?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Both Pong &amp; Nok have epiphanies (CONNECT to “Wink”) -- what/when are they?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markers make this a Thai-inspired fantasy?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Personal names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city on a river - Chattana / Wattana (Bangkok)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Style of boats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Wats - Temples/monks (color of robes)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Strings on wrist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Food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166800"/>
            <a:ext cx="908550" cy="129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34"/>
          <p:cNvSpPr txBox="1"/>
          <p:nvPr/>
        </p:nvSpPr>
        <p:spPr>
          <a:xfrm>
            <a:off x="1447900" y="323000"/>
            <a:ext cx="7317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CONTINUED </a:t>
            </a:r>
            <a:r>
              <a:rPr lang="en">
                <a:solidFill>
                  <a:schemeClr val="dk1"/>
                </a:solidFill>
              </a:rPr>
              <a:t>Notes from Tues, July 20th conversation @Kate B’s house: Kim K., Claude, Janine, &amp; Katie: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Have students read abridged/graphic versions of “Les Mis” -- and see what connections they can make - Goodreads list of version </a:t>
            </a:r>
            <a:r>
              <a:rPr lang="en" u="sng">
                <a:solidFill>
                  <a:schemeClr val="hlink"/>
                </a:solidFill>
                <a:hlinkClick r:id="rId4"/>
              </a:rPr>
              <a:t>here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Karma, justice, and the law in the book…. Jail vs. a reform center - are people born bad or are they capable of rehabilitation?  Do tattoos symbolize the fact that those who are born in darkness always return?  Light must be earned.  Wickedness has a price. Light shines on the worthy. “The world is full of darkness - and that will never change.”  (Fruit falling straight down - our saying - “the apple doesn’t fall far from the tree”)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difference between restorative vs. retributive justice?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Biblical connection: the mango falling out of the tree -- the forbidden fruit in the Garden of Eden?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How does Father Cham teach Pong lessons?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book features orphans -- what other books have students read that feature orphans?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book features wishes -- what other books have students read that feature wishes that can true (and the danger re the need to phrase things carefully, e.g., folk tales featuring 3 wishes)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166800"/>
            <a:ext cx="908550" cy="129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4" name="Google Shape;234;p35"/>
          <p:cNvSpPr txBox="1"/>
          <p:nvPr/>
        </p:nvSpPr>
        <p:spPr>
          <a:xfrm>
            <a:off x="1447900" y="323000"/>
            <a:ext cx="731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CONTINUED Notes from Tues, July 20th conversation @Kate B’s house: Kim K., Claude, Janine, &amp; Katie: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blessing does Father Cham give Pong?  Does it come true?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blessing was Anpai given by Father Cham?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blessing was the Governor given by Father Cham?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Read about real-life novice monks in “Little Angels: Life as a Novice Monk in Thailand” (2005) -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https://www.goodreads.com/book/show/1682767.Little_Angels</a:t>
            </a:r>
            <a:r>
              <a:rPr lang="en">
                <a:solidFill>
                  <a:schemeClr val="dk1"/>
                </a:solidFill>
              </a:rPr>
              <a:t> -- Ten heart-wrenching true stories of poverty and the struggle for education - more middle/high appropriate - but you could find excerpts to read aloud/share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To what extent does the “religion” of Buddhism in the book match Buddhism in Thailand?  To what extent is it a Westerner’s take on Buddhism?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Read on:  what other books for young people are set in Thailand?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Happiness of Kati -- Jane Vejjajiva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Silk Umbrellas - Carolyn Marsden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640900" y="381425"/>
            <a:ext cx="52752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A Syrian refugee finds herself culturally lost in the UK – until she discovers a ballet class that offers a connection between her old home and her new one.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640900" y="3692350"/>
            <a:ext cx="29934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Realistic F</a:t>
            </a:r>
            <a:r>
              <a:rPr lang="en" sz="3000">
                <a:solidFill>
                  <a:srgbClr val="FFCE02"/>
                </a:solidFill>
              </a:rPr>
              <a:t>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(UK)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050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452725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25" y="271000"/>
            <a:ext cx="2993400" cy="460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0" y="159625"/>
            <a:ext cx="911125" cy="1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716000" y="289575"/>
            <a:ext cx="2339100" cy="2555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Read-a-likes / Read 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The Boy at the Back of the Class</a:t>
            </a:r>
            <a:r>
              <a:rPr lang="en"/>
              <a:t> - Onjali Q. Rauf (UK)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Boy, Everywhere</a:t>
            </a:r>
            <a:r>
              <a:rPr lang="en"/>
              <a:t> - A.M. Dassu (UK)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291975" y="233900"/>
            <a:ext cx="5034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 introducing the book in a video: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https://www.youtube.com/watch?v=PN2RATsZmFk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BBC Bitesize Lesson based on the book: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https://www.bbc.co.uk/bitesize/articles/zvwr47h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731100" y="312275"/>
            <a:ext cx="391050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The true story of two Somali brothers living in a refugee camp in Kenya - and the struggle to go to school</a:t>
            </a:r>
            <a:endParaRPr sz="2400">
              <a:solidFill>
                <a:srgbClr val="FFCE0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956400" y="3889850"/>
            <a:ext cx="34326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Graphic memoir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(Kenya)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06350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00" y="309563"/>
            <a:ext cx="3019425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50" y="38715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900" y="1493688"/>
            <a:ext cx="892975" cy="8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75" y="164798"/>
            <a:ext cx="841450" cy="12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716000" y="289575"/>
            <a:ext cx="2339100" cy="169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Read-a-likes / Read 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311350" y="212650"/>
            <a:ext cx="5417700" cy="2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WWII spies in Singapore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Danger, adventure, and friendship between a Chinese/British boy and two girls, Chinese and British</a:t>
            </a:r>
            <a:endParaRPr b="1" sz="3000">
              <a:solidFill>
                <a:srgbClr val="FFCE02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956400" y="3889850"/>
            <a:ext cx="34326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CE02"/>
                </a:solidFill>
              </a:rPr>
              <a:t>Historical fiction</a:t>
            </a:r>
            <a:br>
              <a:rPr lang="en" sz="3000">
                <a:solidFill>
                  <a:srgbClr val="FFCE02"/>
                </a:solidFill>
              </a:rPr>
            </a:br>
            <a:r>
              <a:rPr lang="en" sz="3000">
                <a:solidFill>
                  <a:srgbClr val="FFCE02"/>
                </a:solidFill>
              </a:rPr>
              <a:t>(Singapore)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75" y="3274625"/>
            <a:ext cx="1356645" cy="1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58750" y="4551125"/>
            <a:ext cx="13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OLDER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800" y="133875"/>
            <a:ext cx="3151258" cy="48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0" y="133898"/>
            <a:ext cx="84925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1076550" y="209325"/>
            <a:ext cx="77985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Author Reads from Lizard’s Tale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Link </a:t>
            </a:r>
            <a:r>
              <a:rPr lang="en"/>
              <a:t>to a list of resources related to Singapore history and and images from the 1940s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 with Weng Wai Chan re her upbringing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https://www.betterreading.com.au/kids-ya/sharing-cultural-history-qa-with-weng-wai-chan/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Which bits of the book are NOT historically accurate/true?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“New East India Company”?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Gandhi speaking in Singapore?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Glossary</a:t>
            </a:r>
            <a:r>
              <a:rPr lang="en"/>
              <a:t> at the end: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Investigate some of the words listed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from the story: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Roasted rice green tea (genmaicha)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Curry puffs (how many different kinds are there?)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Ovaltine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Claypot fish head soup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0" y="133898"/>
            <a:ext cx="84925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076550" y="209325"/>
            <a:ext cx="7798500" cy="126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Ghost Who Pinched Me - Mabel Gan (Singapore WWII)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148150" y="1585150"/>
            <a:ext cx="6888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Languages spoken in Singapore - mentioned in the book: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English, Cantonese, Japanese, Hoikkein, Mandarin,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brand names mentioned in the book: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Brylcreem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Ovaltine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Landmarks mentioned in the book: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Raffles Hotel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Chinatown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Changi Prison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pic>
        <p:nvPicPr>
          <p:cNvPr id="123" name="Google Shape;123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600" y="1585150"/>
            <a:ext cx="1802451" cy="230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