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20"/>
  </p:notesMasterIdLst>
  <p:handoutMasterIdLst>
    <p:handoutMasterId r:id="rId21"/>
  </p:handoutMasterIdLst>
  <p:sldIdLst>
    <p:sldId id="284" r:id="rId2"/>
    <p:sldId id="290" r:id="rId3"/>
    <p:sldId id="291" r:id="rId4"/>
    <p:sldId id="292" r:id="rId5"/>
    <p:sldId id="293" r:id="rId6"/>
    <p:sldId id="302" r:id="rId7"/>
    <p:sldId id="303" r:id="rId8"/>
    <p:sldId id="304" r:id="rId9"/>
    <p:sldId id="305" r:id="rId10"/>
    <p:sldId id="296" r:id="rId11"/>
    <p:sldId id="294" r:id="rId12"/>
    <p:sldId id="299" r:id="rId13"/>
    <p:sldId id="300" r:id="rId14"/>
    <p:sldId id="301" r:id="rId15"/>
    <p:sldId id="306" r:id="rId16"/>
    <p:sldId id="307" r:id="rId17"/>
    <p:sldId id="308" r:id="rId18"/>
    <p:sldId id="309" r:id="rId19"/>
  </p:sldIdLst>
  <p:sldSz cx="9144000" cy="6858000" type="screen4x3"/>
  <p:notesSz cx="9737725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B80000"/>
    <a:srgbClr val="8A2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/>
    <p:restoredTop sz="94684"/>
  </p:normalViewPr>
  <p:slideViewPr>
    <p:cSldViewPr>
      <p:cViewPr varScale="1">
        <p:scale>
          <a:sx n="106" d="100"/>
          <a:sy n="106" d="100"/>
        </p:scale>
        <p:origin x="18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7211609-9BD0-DB47-B056-EEF790A58B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9681" cy="3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93DCE2E-15DB-E64F-9023-2F94E94904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18044" y="0"/>
            <a:ext cx="4219681" cy="3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F79339E9-C6F3-0E4F-A45B-7D54C054991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4765"/>
            <a:ext cx="4219681" cy="34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9D51C176-56DF-1B45-B78E-93D3A6E98C1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18044" y="6514765"/>
            <a:ext cx="4219681" cy="34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BA1CDC-CC79-8D41-8490-FF99BBAD1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E595358-F640-4D49-8968-4715603923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9681" cy="3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FE66E2B-52B7-6B47-BAE5-E31BEADEDD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18044" y="0"/>
            <a:ext cx="4219681" cy="3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2CC57A94-791F-5245-82E9-AC8D46A6AC2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5436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AF1250FD-E7B8-DA43-A512-9B500BD7E5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8364" y="3257941"/>
            <a:ext cx="7140998" cy="308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1E816CF9-35AE-2C40-975E-BE14E9634A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4765"/>
            <a:ext cx="4219681" cy="34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74E7C141-6AB1-944F-9889-0E16C490A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18044" y="6514765"/>
            <a:ext cx="4219681" cy="34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9667E6-CACA-6742-925E-B4812DBBAC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665554"/>
            <a:ext cx="9144000" cy="809575"/>
          </a:xfrm>
        </p:spPr>
        <p:txBody>
          <a:bodyPr/>
          <a:lstStyle>
            <a:lvl1pPr>
              <a:defRPr b="1" i="0">
                <a:solidFill>
                  <a:srgbClr val="8A2836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68077"/>
            <a:ext cx="6400800" cy="36512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36033"/>
            <a:ext cx="2133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36033"/>
            <a:ext cx="2895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36033"/>
            <a:ext cx="2133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fld id="{F2811F5D-9A66-B646-A3E1-103995CFE55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ADDC21-2A56-8140-BF26-2D97966775CB}"/>
              </a:ext>
            </a:extLst>
          </p:cNvPr>
          <p:cNvSpPr/>
          <p:nvPr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8A28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Dulwich College Singapore - Education centre in Singapore | Kinderful.com">
            <a:extLst>
              <a:ext uri="{FF2B5EF4-FFF2-40B4-BE49-F238E27FC236}">
                <a16:creationId xmlns:a16="http://schemas.microsoft.com/office/drawing/2014/main" id="{060BC255-932E-2942-B029-E1AC88A3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4" y="719817"/>
            <a:ext cx="2213811" cy="25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4490E6-7B47-4C45-98EC-29AB3ED12B6C}"/>
              </a:ext>
            </a:extLst>
          </p:cNvPr>
          <p:cNvSpPr txBox="1"/>
          <p:nvPr/>
        </p:nvSpPr>
        <p:spPr>
          <a:xfrm>
            <a:off x="2502427" y="3250453"/>
            <a:ext cx="41391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i="0" dirty="0">
                <a:latin typeface="Avenir Black" panose="02000503020000020003" pitchFamily="2" charset="0"/>
              </a:rPr>
              <a:t>DULWICH COLLEGE</a:t>
            </a:r>
          </a:p>
          <a:p>
            <a:pPr algn="ctr"/>
            <a:r>
              <a:rPr lang="en-GB" sz="1800" spc="300" dirty="0">
                <a:latin typeface="Avenir Book" panose="02000503020000020003" pitchFamily="2" charset="0"/>
              </a:rPr>
              <a:t>|SINGAPORE|</a:t>
            </a:r>
          </a:p>
        </p:txBody>
      </p:sp>
    </p:spTree>
    <p:extLst>
      <p:ext uri="{BB962C8B-B14F-4D97-AF65-F5344CB8AC3E}">
        <p14:creationId xmlns:p14="http://schemas.microsoft.com/office/powerpoint/2010/main" val="33385747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H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572722"/>
            <a:ext cx="5897337" cy="892552"/>
          </a:xfrm>
        </p:spPr>
        <p:txBody>
          <a:bodyPr/>
          <a:lstStyle>
            <a:lvl1pPr>
              <a:defRPr b="1" i="0">
                <a:solidFill>
                  <a:srgbClr val="8A2836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78564"/>
            <a:ext cx="5883442" cy="36512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ADDC21-2A56-8140-BF26-2D97966775CB}"/>
              </a:ext>
            </a:extLst>
          </p:cNvPr>
          <p:cNvSpPr/>
          <p:nvPr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8A28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Dulwich College Singapore - Education centre in Singapore | Kinderful.com">
            <a:extLst>
              <a:ext uri="{FF2B5EF4-FFF2-40B4-BE49-F238E27FC236}">
                <a16:creationId xmlns:a16="http://schemas.microsoft.com/office/drawing/2014/main" id="{060BC255-932E-2942-B029-E1AC88A3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15" y="487137"/>
            <a:ext cx="2213811" cy="25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4490E6-7B47-4C45-98EC-29AB3ED12B6C}"/>
              </a:ext>
            </a:extLst>
          </p:cNvPr>
          <p:cNvSpPr txBox="1"/>
          <p:nvPr/>
        </p:nvSpPr>
        <p:spPr>
          <a:xfrm>
            <a:off x="872148" y="3017773"/>
            <a:ext cx="41391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i="0" dirty="0">
                <a:latin typeface="Avenir Black" panose="02000503020000020003" pitchFamily="2" charset="0"/>
              </a:rPr>
              <a:t>DULWICH COLLEGE</a:t>
            </a:r>
          </a:p>
          <a:p>
            <a:pPr algn="ctr"/>
            <a:r>
              <a:rPr lang="en-GB" sz="1800" spc="300" dirty="0">
                <a:latin typeface="Avenir Book" panose="02000503020000020003" pitchFamily="2" charset="0"/>
              </a:rPr>
              <a:t>|SINGAPORE|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B602C-DDFE-3540-AF9B-6D2B9B43FBA2}"/>
              </a:ext>
            </a:extLst>
          </p:cNvPr>
          <p:cNvSpPr/>
          <p:nvPr/>
        </p:nvSpPr>
        <p:spPr>
          <a:xfrm>
            <a:off x="5883442" y="0"/>
            <a:ext cx="3260558" cy="6721475"/>
          </a:xfrm>
          <a:prstGeom prst="rect">
            <a:avLst/>
          </a:prstGeom>
          <a:solidFill>
            <a:srgbClr val="8A2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EBD01122-4FB3-3346-9101-7E5306EC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21" y="554094"/>
            <a:ext cx="312420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lat design Book Computer Icons, booking PNG | PNGWave">
            <a:extLst>
              <a:ext uri="{FF2B5EF4-FFF2-40B4-BE49-F238E27FC236}">
                <a16:creationId xmlns:a16="http://schemas.microsoft.com/office/drawing/2014/main" id="{7DFD86CC-0147-6241-B998-BC2129F1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0348" y="433777"/>
            <a:ext cx="926542" cy="929555"/>
          </a:xfrm>
          <a:prstGeom prst="ellipse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C5879D7-52F8-C843-AAF6-BBCE361E9E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77525" y="1440406"/>
            <a:ext cx="1768643" cy="244015"/>
          </a:xfrm>
        </p:spPr>
        <p:txBody>
          <a:bodyPr/>
          <a:lstStyle>
            <a:lvl1pPr marL="54900" indent="-90900">
              <a:buNone/>
              <a:defRPr sz="1200" b="1">
                <a:latin typeface="Avenir Book" panose="02000503020000020003" pitchFamily="2" charset="0"/>
              </a:defRPr>
            </a:lvl1pPr>
            <a:lvl2pPr>
              <a:defRPr sz="1100">
                <a:latin typeface="Avenir Book" panose="02000503020000020003" pitchFamily="2" charset="0"/>
              </a:defRPr>
            </a:lvl2pPr>
            <a:lvl3pPr>
              <a:defRPr sz="1050">
                <a:latin typeface="Avenir Book" panose="02000503020000020003" pitchFamily="2" charset="0"/>
              </a:defRPr>
            </a:lvl3pPr>
            <a:lvl4pPr>
              <a:defRPr sz="1000">
                <a:latin typeface="Avenir Book" panose="02000503020000020003" pitchFamily="2" charset="0"/>
              </a:defRPr>
            </a:lvl4pPr>
            <a:lvl5pPr>
              <a:defRPr sz="10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491F01-7719-E54A-978E-4D2159B0CEE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677525" y="1637315"/>
            <a:ext cx="1768643" cy="244015"/>
          </a:xfrm>
        </p:spPr>
        <p:txBody>
          <a:bodyPr/>
          <a:lstStyle>
            <a:lvl1pPr marL="54900" indent="-90900">
              <a:buNone/>
              <a:defRPr sz="1200" b="0">
                <a:solidFill>
                  <a:srgbClr val="F7B242"/>
                </a:solidFill>
                <a:latin typeface="Avenir Book" panose="02000503020000020003" pitchFamily="2" charset="0"/>
              </a:defRPr>
            </a:lvl1pPr>
            <a:lvl2pPr>
              <a:defRPr sz="1100">
                <a:latin typeface="Avenir Book" panose="02000503020000020003" pitchFamily="2" charset="0"/>
              </a:defRPr>
            </a:lvl2pPr>
            <a:lvl3pPr>
              <a:defRPr sz="1050">
                <a:latin typeface="Avenir Book" panose="02000503020000020003" pitchFamily="2" charset="0"/>
              </a:defRPr>
            </a:lvl3pPr>
            <a:lvl4pPr>
              <a:defRPr sz="1000">
                <a:latin typeface="Avenir Book" panose="02000503020000020003" pitchFamily="2" charset="0"/>
              </a:defRPr>
            </a:lvl4pPr>
            <a:lvl5pPr>
              <a:defRPr sz="10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6CBC61-94A7-1845-8744-59A7E5B8F3F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77525" y="1825577"/>
            <a:ext cx="1768643" cy="244015"/>
          </a:xfrm>
        </p:spPr>
        <p:txBody>
          <a:bodyPr/>
          <a:lstStyle>
            <a:lvl1pPr marL="54900" indent="-90900">
              <a:buNone/>
              <a:defRPr sz="1200" b="1">
                <a:solidFill>
                  <a:srgbClr val="00B0F0"/>
                </a:solidFill>
                <a:latin typeface="Avenir Book" panose="02000503020000020003" pitchFamily="2" charset="0"/>
              </a:defRPr>
            </a:lvl1pPr>
            <a:lvl2pPr>
              <a:defRPr sz="1100">
                <a:latin typeface="Avenir Book" panose="02000503020000020003" pitchFamily="2" charset="0"/>
              </a:defRPr>
            </a:lvl2pPr>
            <a:lvl3pPr>
              <a:defRPr sz="1050">
                <a:latin typeface="Avenir Book" panose="02000503020000020003" pitchFamily="2" charset="0"/>
              </a:defRPr>
            </a:lvl3pPr>
            <a:lvl4pPr>
              <a:defRPr sz="1000">
                <a:latin typeface="Avenir Book" panose="02000503020000020003" pitchFamily="2" charset="0"/>
              </a:defRPr>
            </a:lvl4pPr>
            <a:lvl5pPr>
              <a:defRPr sz="10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DUE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57A7E4-0571-2E46-AFF5-4319BA7B1AF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77525" y="2004085"/>
            <a:ext cx="1768643" cy="244015"/>
          </a:xfrm>
        </p:spPr>
        <p:txBody>
          <a:bodyPr/>
          <a:lstStyle>
            <a:lvl1pPr marL="54900" indent="-90900">
              <a:buNone/>
              <a:defRPr sz="1200" b="1">
                <a:solidFill>
                  <a:srgbClr val="FF0000"/>
                </a:solidFill>
                <a:latin typeface="Avenir Book" panose="02000503020000020003" pitchFamily="2" charset="0"/>
              </a:defRPr>
            </a:lvl1pPr>
            <a:lvl2pPr>
              <a:defRPr sz="1100">
                <a:latin typeface="Avenir Book" panose="02000503020000020003" pitchFamily="2" charset="0"/>
              </a:defRPr>
            </a:lvl2pPr>
            <a:lvl3pPr>
              <a:defRPr sz="1050">
                <a:latin typeface="Avenir Book" panose="02000503020000020003" pitchFamily="2" charset="0"/>
              </a:defRPr>
            </a:lvl3pPr>
            <a:lvl4pPr>
              <a:defRPr sz="1000">
                <a:latin typeface="Avenir Book" panose="02000503020000020003" pitchFamily="2" charset="0"/>
              </a:defRPr>
            </a:lvl4pPr>
            <a:lvl5pPr>
              <a:defRPr sz="10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OVERDUE</a:t>
            </a:r>
          </a:p>
        </p:txBody>
      </p:sp>
    </p:spTree>
    <p:extLst>
      <p:ext uri="{BB962C8B-B14F-4D97-AF65-F5344CB8AC3E}">
        <p14:creationId xmlns:p14="http://schemas.microsoft.com/office/powerpoint/2010/main" val="169024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93" y="136710"/>
            <a:ext cx="4286250" cy="752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7880"/>
            <a:ext cx="7784432" cy="960438"/>
          </a:xfrm>
        </p:spPr>
        <p:txBody>
          <a:bodyPr/>
          <a:lstStyle>
            <a:lvl1pPr>
              <a:defRPr sz="4000" b="1" i="0">
                <a:solidFill>
                  <a:srgbClr val="8A2836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635"/>
            <a:ext cx="8229600" cy="4447528"/>
          </a:xfrm>
        </p:spPr>
        <p:txBody>
          <a:bodyPr/>
          <a:lstStyle>
            <a:lvl1pPr>
              <a:defRPr sz="2800">
                <a:latin typeface="Avenir Book" panose="02000503020000020003" pitchFamily="2" charset="0"/>
              </a:defRPr>
            </a:lvl1pPr>
            <a:lvl2pPr>
              <a:defRPr sz="2400">
                <a:latin typeface="Avenir Book" panose="02000503020000020003" pitchFamily="2" charset="0"/>
              </a:defRPr>
            </a:lvl2pPr>
            <a:lvl3pPr>
              <a:defRPr sz="20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AC8342-B01C-924C-A817-8F683289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36033"/>
            <a:ext cx="2133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EAA0055-50FE-6748-89C2-6D45F278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36033"/>
            <a:ext cx="2895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4475A2-E735-614D-B282-CE3B3CD8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36033"/>
            <a:ext cx="2133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fld id="{2A57CAEE-8AB9-E342-820B-B2DE65AEB6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3BBD7-83EC-A743-B175-53AE439FF2C9}"/>
              </a:ext>
            </a:extLst>
          </p:cNvPr>
          <p:cNvSpPr/>
          <p:nvPr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8A28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5462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BA767C-0923-D848-B3ED-43A3B0C54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93" y="136710"/>
            <a:ext cx="4286250" cy="752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340"/>
            <a:ext cx="7772400" cy="984501"/>
          </a:xfrm>
        </p:spPr>
        <p:txBody>
          <a:bodyPr/>
          <a:lstStyle>
            <a:lvl1pPr>
              <a:defRPr sz="4000" b="1" i="0">
                <a:solidFill>
                  <a:srgbClr val="8A2836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Avenir Book" panose="02000503020000020003" pitchFamily="2" charset="0"/>
              </a:defRPr>
            </a:lvl1pPr>
            <a:lvl2pPr>
              <a:defRPr sz="20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600">
                <a:latin typeface="Avenir Book" panose="02000503020000020003" pitchFamily="2" charset="0"/>
              </a:defRPr>
            </a:lvl4pPr>
            <a:lvl5pPr>
              <a:defRPr sz="1600">
                <a:latin typeface="Avenir Book" panose="02000503020000020003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venir Book" panose="02000503020000020003" pitchFamily="2" charset="0"/>
              </a:defRPr>
            </a:lvl1pPr>
            <a:lvl2pPr>
              <a:defRPr sz="2400">
                <a:latin typeface="Avenir Book" panose="02000503020000020003" pitchFamily="2" charset="0"/>
              </a:defRPr>
            </a:lvl2pPr>
            <a:lvl3pPr>
              <a:defRPr sz="20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F6B499F-109D-114F-86FE-5A2DD1A0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36033"/>
            <a:ext cx="2133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94260A-0FB6-674C-AD22-907FA4CB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36033"/>
            <a:ext cx="2895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34F51F-D988-8741-8181-B9F6F032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36033"/>
            <a:ext cx="2133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fld id="{A666C6F5-7AC0-7345-A64D-D5940D17186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827708-73E0-B048-852B-5FE0ADA0862B}"/>
              </a:ext>
            </a:extLst>
          </p:cNvPr>
          <p:cNvSpPr/>
          <p:nvPr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8A28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7938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42EA7F-29F0-4542-BF35-29865F15C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93" y="136710"/>
            <a:ext cx="4286250" cy="752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278"/>
            <a:ext cx="7784432" cy="1008564"/>
          </a:xfrm>
        </p:spPr>
        <p:txBody>
          <a:bodyPr/>
          <a:lstStyle>
            <a:lvl1pPr>
              <a:defRPr sz="4000" b="1" i="0">
                <a:solidFill>
                  <a:srgbClr val="8A2836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ctr">
              <a:buNone/>
              <a:defRPr sz="2400" b="1" i="1">
                <a:latin typeface="Avenir Heavy Oblique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venir Book" panose="02000503020000020003" pitchFamily="2" charset="0"/>
              </a:defRPr>
            </a:lvl1pPr>
            <a:lvl2pPr>
              <a:defRPr sz="20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600">
                <a:latin typeface="Avenir Book" panose="02000503020000020003" pitchFamily="2" charset="0"/>
              </a:defRPr>
            </a:lvl4pPr>
            <a:lvl5pPr>
              <a:defRPr sz="1600">
                <a:latin typeface="Avenir Book" panose="02000503020000020003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ctr">
              <a:buNone/>
              <a:defRPr sz="2400" b="1" i="1">
                <a:latin typeface="Avenir Heavy Oblique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venir Book" panose="02000503020000020003" pitchFamily="2" charset="0"/>
              </a:defRPr>
            </a:lvl1pPr>
            <a:lvl2pPr>
              <a:defRPr sz="20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600">
                <a:latin typeface="Avenir Book" panose="02000503020000020003" pitchFamily="2" charset="0"/>
              </a:defRPr>
            </a:lvl4pPr>
            <a:lvl5pPr>
              <a:defRPr sz="1600">
                <a:latin typeface="Avenir Book" panose="02000503020000020003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A623CC1-0004-0D4E-A30C-3EA97FC3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36033"/>
            <a:ext cx="2133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FE767D0-C3FD-E840-806F-DF4675C9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36033"/>
            <a:ext cx="2895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1A35B07-8B59-CB4B-8DCF-009D4A7B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36033"/>
            <a:ext cx="2133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fld id="{270678B4-5EDB-B543-A30E-5A3D28F0159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2A588-49FC-424D-8FE9-5C57F6A9B866}"/>
              </a:ext>
            </a:extLst>
          </p:cNvPr>
          <p:cNvSpPr/>
          <p:nvPr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8A28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5192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0DF22E3-4FF4-0246-8644-23099EAA00F6}"/>
              </a:ext>
            </a:extLst>
          </p:cNvPr>
          <p:cNvSpPr/>
          <p:nvPr/>
        </p:nvSpPr>
        <p:spPr>
          <a:xfrm>
            <a:off x="0" y="0"/>
            <a:ext cx="4381502" cy="6745574"/>
          </a:xfrm>
          <a:prstGeom prst="rect">
            <a:avLst/>
          </a:prstGeom>
          <a:solidFill>
            <a:srgbClr val="8A2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2EA7F-29F0-4542-BF35-29865F15C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93" y="136710"/>
            <a:ext cx="4286250" cy="752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388" y="519202"/>
            <a:ext cx="3690009" cy="926571"/>
          </a:xfrm>
        </p:spPr>
        <p:txBody>
          <a:bodyPr/>
          <a:lstStyle>
            <a:lvl1pPr>
              <a:defRPr sz="4400" b="1" i="0">
                <a:solidFill>
                  <a:srgbClr val="8A2836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ctr">
              <a:buNone/>
              <a:defRPr sz="2400" b="1" i="1">
                <a:latin typeface="Avenir Heavy Oblique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venir Book" panose="02000503020000020003" pitchFamily="2" charset="0"/>
              </a:defRPr>
            </a:lvl1pPr>
            <a:lvl2pPr>
              <a:defRPr sz="20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600">
                <a:latin typeface="Avenir Book" panose="02000503020000020003" pitchFamily="2" charset="0"/>
              </a:defRPr>
            </a:lvl4pPr>
            <a:lvl5pPr>
              <a:defRPr sz="1600">
                <a:latin typeface="Avenir Book" panose="02000503020000020003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A623CC1-0004-0D4E-A30C-3EA97FC3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22093" y="6236032"/>
            <a:ext cx="1486605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FE767D0-C3FD-E840-806F-DF4675C9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4898" y="6236032"/>
            <a:ext cx="1714502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1A35B07-8B59-CB4B-8DCF-009D4A7B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5600" y="6236033"/>
            <a:ext cx="7112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fld id="{5A504743-6E3F-EA46-8EC5-0E71CBFEBB3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2A588-49FC-424D-8FE9-5C57F6A9B866}"/>
              </a:ext>
            </a:extLst>
          </p:cNvPr>
          <p:cNvSpPr/>
          <p:nvPr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8A28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yima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9BCEC3-3180-884D-BAB2-E911D97A4DEB}"/>
              </a:ext>
            </a:extLst>
          </p:cNvPr>
          <p:cNvSpPr/>
          <p:nvPr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8A28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1A0A8B-357E-4349-87A6-4EB330531683}"/>
              </a:ext>
            </a:extLst>
          </p:cNvPr>
          <p:cNvSpPr/>
          <p:nvPr/>
        </p:nvSpPr>
        <p:spPr>
          <a:xfrm>
            <a:off x="3516" y="-33998"/>
            <a:ext cx="9140483" cy="6739597"/>
          </a:xfrm>
          <a:prstGeom prst="rect">
            <a:avLst/>
          </a:prstGeom>
          <a:solidFill>
            <a:srgbClr val="98C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2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F89F6-75FE-FE4F-B683-DC57268CA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93" y="136710"/>
            <a:ext cx="4286250" cy="752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340"/>
            <a:ext cx="7772400" cy="984501"/>
          </a:xfrm>
        </p:spPr>
        <p:txBody>
          <a:bodyPr/>
          <a:lstStyle>
            <a:lvl1pPr>
              <a:defRPr sz="4000" b="1" i="0">
                <a:solidFill>
                  <a:srgbClr val="8A2836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DE709D-972D-5C4B-BB9D-889FF24C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36033"/>
            <a:ext cx="2133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E8051B-229B-0F41-8B1D-9923D6E8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36033"/>
            <a:ext cx="2895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45D1EE-E3D6-5E41-ABD1-B65332BF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36033"/>
            <a:ext cx="2133600" cy="365125"/>
          </a:xfrm>
        </p:spPr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fld id="{5A504743-6E3F-EA46-8EC5-0E71CBFEBB3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9BCEC3-3180-884D-BAB2-E911D97A4DEB}"/>
              </a:ext>
            </a:extLst>
          </p:cNvPr>
          <p:cNvSpPr/>
          <p:nvPr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8A28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46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25AAF1F-0347-9746-AF82-D551FA045661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520339-F654-434E-9C71-3D5299A663EF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5B08C8-ED3D-6248-9015-DC0071B33337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06FB9B-2265-5B4D-881C-79844AE06D51}"/>
              </a:ext>
            </a:extLst>
          </p:cNvPr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5216E-C3AD-6F43-9485-A6FF8C422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99786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A504743-6E3F-EA46-8EC5-0E71CBFEBB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59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transition spd="med">
    <p:fad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csg.fireflycloud.asia/mathematics/ib-mathematic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csg.fireflycloud.asia/ib-options-support/which-subjects-for-which-degre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B5E880B-7758-8347-9152-C5713EC8E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Introduction to IB Mathematics </a:t>
            </a:r>
          </a:p>
        </p:txBody>
      </p:sp>
      <p:sp>
        <p:nvSpPr>
          <p:cNvPr id="22530" name="Subtitle 2">
            <a:extLst>
              <a:ext uri="{FF2B5EF4-FFF2-40B4-BE49-F238E27FC236}">
                <a16:creationId xmlns:a16="http://schemas.microsoft.com/office/drawing/2014/main" id="{0AB6423B-23B5-0D41-9E1B-31A679EAC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409557"/>
            <a:ext cx="6400800" cy="365126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Objective: Discover the 4 different IB Mathematics courses and find out what the requirements are. 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6EAE-8F3C-EAA3-574D-8056013A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GDC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5C664-4CE6-6D38-1131-CF8C832C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0640"/>
            <a:ext cx="5554980" cy="4818720"/>
          </a:xfrm>
        </p:spPr>
        <p:txBody>
          <a:bodyPr/>
          <a:lstStyle/>
          <a:p>
            <a:r>
              <a:rPr lang="en-US" sz="2000" dirty="0"/>
              <a:t>All IB Mathematics students need a </a:t>
            </a:r>
            <a:r>
              <a:rPr lang="en-US" sz="2000" b="1" u="sng" dirty="0">
                <a:solidFill>
                  <a:srgbClr val="B80000"/>
                </a:solidFill>
              </a:rPr>
              <a:t>TI </a:t>
            </a:r>
            <a:r>
              <a:rPr lang="en-US" sz="2000" b="1" u="sng" dirty="0" err="1">
                <a:solidFill>
                  <a:srgbClr val="B80000"/>
                </a:solidFill>
              </a:rPr>
              <a:t>Nspire</a:t>
            </a:r>
            <a:r>
              <a:rPr lang="en-US" sz="2000" b="1" u="sng" dirty="0">
                <a:solidFill>
                  <a:srgbClr val="B80000"/>
                </a:solidFill>
              </a:rPr>
              <a:t> CX II Graphical Display Calculator</a:t>
            </a:r>
            <a:r>
              <a:rPr lang="en-US" sz="2000" dirty="0"/>
              <a:t> (GDC).</a:t>
            </a:r>
          </a:p>
          <a:p>
            <a:r>
              <a:rPr lang="en-US" sz="2000" dirty="0"/>
              <a:t>You’ll need this for every Maths lesson! </a:t>
            </a:r>
          </a:p>
          <a:p>
            <a:r>
              <a:rPr lang="en-US" sz="2000" dirty="0"/>
              <a:t>Please buy this exact model, no other GDC models will be taught. </a:t>
            </a:r>
          </a:p>
          <a:p>
            <a:r>
              <a:rPr lang="en-US" sz="2000" dirty="0"/>
              <a:t>Buying new is recommended and keeping the box. Bring this box to your first few Maths lessons. This box comes with software that you will need for your IA.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27CB509F-CB96-60BF-4DB1-1D124B238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3" r="22344" b="4751"/>
          <a:stretch/>
        </p:blipFill>
        <p:spPr>
          <a:xfrm>
            <a:off x="6372225" y="1078100"/>
            <a:ext cx="1884140" cy="343103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B0BE97-23DA-E911-24F3-813BE9CFF3C9}"/>
              </a:ext>
            </a:extLst>
          </p:cNvPr>
          <p:cNvSpPr/>
          <p:nvPr/>
        </p:nvSpPr>
        <p:spPr>
          <a:xfrm>
            <a:off x="4752024" y="4869181"/>
            <a:ext cx="3394710" cy="14660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25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b="1" u="sng" dirty="0">
                <a:solidFill>
                  <a:schemeClr val="dk1"/>
                </a:solidFill>
                <a:latin typeface="Avenir Next LT Pro" panose="020B0504020202020204" pitchFamily="34" charset="77"/>
              </a:rPr>
              <a:t>AA</a:t>
            </a:r>
            <a:r>
              <a:rPr lang="en-GB" dirty="0">
                <a:solidFill>
                  <a:schemeClr val="dk1"/>
                </a:solidFill>
                <a:latin typeface="Avenir Next LT Pro" panose="020B0504020202020204" pitchFamily="34" charset="77"/>
              </a:rPr>
              <a:t> is 50% GDC focused.</a:t>
            </a:r>
          </a:p>
          <a:p>
            <a:pPr marL="274320" lvl="0" indent="-225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dirty="0">
                <a:solidFill>
                  <a:schemeClr val="dk1"/>
                </a:solidFill>
                <a:latin typeface="Avenir Next LT Pro" panose="020B0504020202020204" pitchFamily="34" charset="77"/>
              </a:rPr>
              <a:t>Students have one non-GDC exam paper.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B59B9-10AF-4F85-0199-FBF54E6981E0}"/>
              </a:ext>
            </a:extLst>
          </p:cNvPr>
          <p:cNvSpPr/>
          <p:nvPr/>
        </p:nvSpPr>
        <p:spPr>
          <a:xfrm>
            <a:off x="997268" y="4869181"/>
            <a:ext cx="3394710" cy="14660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25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SG" b="1" u="sng" dirty="0">
                <a:solidFill>
                  <a:schemeClr val="dk1"/>
                </a:solidFill>
                <a:latin typeface="Avenir Next LT Pro" panose="020B0504020202020204" pitchFamily="34" charset="77"/>
              </a:rPr>
              <a:t>AI </a:t>
            </a:r>
            <a:r>
              <a:rPr lang="en-SG" dirty="0">
                <a:solidFill>
                  <a:schemeClr val="dk1"/>
                </a:solidFill>
                <a:latin typeface="Avenir Next LT Pro" panose="020B0504020202020204" pitchFamily="34" charset="77"/>
              </a:rPr>
              <a:t>need the GDC for all exams. </a:t>
            </a:r>
          </a:p>
          <a:p>
            <a:pPr marL="274320" lvl="0" indent="-225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SG" dirty="0">
                <a:solidFill>
                  <a:schemeClr val="dk1"/>
                </a:solidFill>
                <a:latin typeface="Avenir Next LT Pro" panose="020B0504020202020204" pitchFamily="34" charset="77"/>
              </a:rPr>
              <a:t>The course is 100% GDC focused. </a:t>
            </a:r>
          </a:p>
        </p:txBody>
      </p:sp>
    </p:spTree>
    <p:extLst>
      <p:ext uri="{BB962C8B-B14F-4D97-AF65-F5344CB8AC3E}">
        <p14:creationId xmlns:p14="http://schemas.microsoft.com/office/powerpoint/2010/main" val="366082547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6EAE-8F3C-EAA3-574D-8056013A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5C664-4CE6-6D38-1131-CF8C832C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32" y="1268730"/>
            <a:ext cx="5194935" cy="4990770"/>
          </a:xfrm>
        </p:spPr>
        <p:txBody>
          <a:bodyPr/>
          <a:lstStyle/>
          <a:p>
            <a:r>
              <a:rPr lang="en-US" sz="2000" dirty="0"/>
              <a:t>All students will write their own </a:t>
            </a:r>
            <a:r>
              <a:rPr lang="en-US" sz="2000" u="sng" dirty="0">
                <a:solidFill>
                  <a:srgbClr val="B80000"/>
                </a:solidFill>
              </a:rPr>
              <a:t>Internal Assessment (IA).</a:t>
            </a:r>
          </a:p>
          <a:p>
            <a:r>
              <a:rPr lang="en-US" sz="2000" dirty="0"/>
              <a:t>This is worth 20% of all students final Maths grade. </a:t>
            </a:r>
          </a:p>
          <a:p>
            <a:r>
              <a:rPr lang="en-US" sz="2000" dirty="0"/>
              <a:t>This IA is their own project that explores an idea or question using Mathematics. </a:t>
            </a:r>
          </a:p>
          <a:p>
            <a:r>
              <a:rPr lang="en-US" sz="2000" dirty="0"/>
              <a:t>Past ideas have included:</a:t>
            </a:r>
          </a:p>
          <a:p>
            <a:pPr lvl="1"/>
            <a:r>
              <a:rPr lang="en-US" sz="1800" dirty="0"/>
              <a:t>The Mathematical modelling of the Death Star using calculus.</a:t>
            </a:r>
          </a:p>
          <a:p>
            <a:pPr lvl="1"/>
            <a:r>
              <a:rPr lang="en-US" sz="1800" dirty="0"/>
              <a:t>Working out where the next Singapore MRT station should be using Voronoi diagrams.</a:t>
            </a:r>
          </a:p>
          <a:p>
            <a:pPr lvl="1"/>
            <a:r>
              <a:rPr lang="en-US" sz="1800" dirty="0"/>
              <a:t>Discovering if there is a statistical relationship between mental mathematics and student wellbeing.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AEC278-0E10-FE09-C006-BA5CA8FA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35" y="908685"/>
            <a:ext cx="2603501" cy="2603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13A0D-FDC7-E8AD-67E1-FE8DC4209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86" y="4089982"/>
            <a:ext cx="2501900" cy="260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243DA-2424-0258-46A5-D70D399FD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70" y="2734945"/>
            <a:ext cx="3474561" cy="29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0706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38D2-E848-0AD7-3E69-9868FE6C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course is right for you?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478D-7D34-DD75-5D06-3192EC6F4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help you decide:</a:t>
            </a:r>
          </a:p>
          <a:p>
            <a:pPr lvl="1"/>
            <a:r>
              <a:rPr lang="en-US" dirty="0"/>
              <a:t>You will have one or two taster lessons (AA vs AI SL, AA vs. AI HL). </a:t>
            </a:r>
          </a:p>
          <a:p>
            <a:pPr lvl="1"/>
            <a:r>
              <a:rPr lang="en-US" dirty="0"/>
              <a:t>You have had this introduction session and have access to these slides and a myriad of other resources via </a:t>
            </a:r>
            <a:r>
              <a:rPr lang="en-US" dirty="0" err="1"/>
              <a:t>FireFly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You can talk it through with your Maths teacher, Ms. Staple (Head of IB Mathematics in S1-12) or a University Counsellor. </a:t>
            </a:r>
          </a:p>
        </p:txBody>
      </p:sp>
    </p:spTree>
    <p:extLst>
      <p:ext uri="{BB962C8B-B14F-4D97-AF65-F5344CB8AC3E}">
        <p14:creationId xmlns:p14="http://schemas.microsoft.com/office/powerpoint/2010/main" val="131584466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90F9-A5FF-D3F6-C2ED-51C4E6AF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recommend for you.. </a:t>
            </a:r>
          </a:p>
        </p:txBody>
      </p:sp>
      <p:graphicFrame>
        <p:nvGraphicFramePr>
          <p:cNvPr id="4" name="Google Shape;101;p24">
            <a:extLst>
              <a:ext uri="{FF2B5EF4-FFF2-40B4-BE49-F238E27FC236}">
                <a16:creationId xmlns:a16="http://schemas.microsoft.com/office/drawing/2014/main" id="{026C1CEB-7A5C-72D4-9E95-BA4AA83612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469267"/>
              </p:ext>
            </p:extLst>
          </p:nvPr>
        </p:nvGraphicFramePr>
        <p:xfrm>
          <a:off x="862037" y="1628775"/>
          <a:ext cx="7419925" cy="47548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11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SG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SG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SG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b="1" dirty="0">
                          <a:latin typeface="Avenir Next LT Pro" panose="020B0504020202020204" pitchFamily="34" charset="77"/>
                        </a:rPr>
                        <a:t>SL </a:t>
                      </a:r>
                      <a:endParaRPr b="1" dirty="0">
                        <a:latin typeface="Avenir Next LT Pro" panose="020B0504020202020204" pitchFamily="34" charset="77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latin typeface="Avenir Next LT Pro" panose="020B0504020202020204" pitchFamily="34" charset="77"/>
                        </a:rPr>
                        <a:t>Analysis &amp;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latin typeface="Avenir Next LT Pro" panose="020B0504020202020204" pitchFamily="34" charset="77"/>
                        </a:rPr>
                        <a:t>Approaches (AA)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b="1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If you enjoy the algebraic side of Mathematics.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If you are taking Extended </a:t>
                      </a:r>
                      <a:r>
                        <a:rPr lang="en-GB" sz="1600" dirty="0" err="1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iGCSE</a:t>
                      </a:r>
                      <a:r>
                        <a:rPr lang="en-GB" sz="1600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 Maths and are predicted an A or higher. </a:t>
                      </a:r>
                    </a:p>
                  </a:txBody>
                  <a:tcPr marL="91425" marR="91425" marT="91425" marB="914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latin typeface="Avenir Next LT Pro" panose="020B0504020202020204" pitchFamily="34" charset="77"/>
                        </a:rPr>
                        <a:t>Applications &amp; Interpretations (AI) 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SG" sz="1600" b="1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If you enjoy the applied side of Mathematics and enjoy using a calculator.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If you are taking Extended </a:t>
                      </a:r>
                      <a:r>
                        <a:rPr lang="en-SG" sz="1600" dirty="0" err="1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iGCSE</a:t>
                      </a: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 Maths and are predicted a B or higher. 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3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b="1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b="1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venir Next LT Pro" panose="020B0504020202020204" pitchFamily="34" charset="77"/>
                        </a:rPr>
                        <a:t>HL</a:t>
                      </a:r>
                      <a:endParaRPr b="1" dirty="0">
                        <a:latin typeface="Avenir Next LT Pro" panose="020B0504020202020204" pitchFamily="34" charset="77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G" sz="1600" b="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If you truly love pure Mathematics and are committed to working hard on Maths outside of lessons.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G" sz="1600" b="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If you are taking the Additional Maths </a:t>
                      </a:r>
                      <a:r>
                        <a:rPr lang="en-SG" sz="1600" b="0" dirty="0" err="1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iGCSE</a:t>
                      </a:r>
                      <a:r>
                        <a:rPr lang="en-SG" sz="1600" b="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 and/or attended the Head Start to IB CCA.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G" sz="1600" b="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If you are predicted an A* in the Extended </a:t>
                      </a:r>
                      <a:r>
                        <a:rPr lang="en-SG" sz="1600" b="0" dirty="0" err="1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iGCSE</a:t>
                      </a:r>
                      <a:r>
                        <a:rPr lang="en-SG" sz="1600" b="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. </a:t>
                      </a:r>
                    </a:p>
                  </a:txBody>
                  <a:tcPr marL="91425" marR="91425" marT="91425" marB="9142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If you truly love and enjoy applied Mathematics and are committed to working hard on Maths outside of school.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G" sz="1600" b="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If you are taking the Additional Maths </a:t>
                      </a:r>
                      <a:r>
                        <a:rPr lang="en-SG" sz="1600" b="0" dirty="0" err="1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iGCSE</a:t>
                      </a:r>
                      <a:r>
                        <a:rPr lang="en-SG" sz="1600" b="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 and/or attended the Head Start to IB CCA.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G" sz="1600" b="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If you are predicted an A* in the Extended </a:t>
                      </a:r>
                      <a:r>
                        <a:rPr lang="en-SG" sz="1600" b="0" dirty="0" err="1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iGCSE</a:t>
                      </a:r>
                      <a:r>
                        <a:rPr lang="en-SG" sz="1600" b="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. </a:t>
                      </a:r>
                      <a:endParaRPr lang="en-SG" sz="1600" dirty="0">
                        <a:solidFill>
                          <a:schemeClr val="dk1"/>
                        </a:solidFill>
                        <a:latin typeface="Avenir Book"/>
                        <a:ea typeface="Avenir Book" charset="0"/>
                        <a:cs typeface="Avenir Book" charset="0"/>
                      </a:endParaRPr>
                    </a:p>
                  </a:txBody>
                  <a:tcPr marL="91425" marR="91425" marT="91425" marB="91425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80195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749A-22FF-444A-DCD3-50CB591E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b="0" u="sng" dirty="0"/>
              <a:t>higher level </a:t>
            </a:r>
            <a:r>
              <a:rPr lang="en-US" dirty="0"/>
              <a:t>for you…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98BDC-A4A0-D52F-D251-871B5E51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Level in Mathematics is a HUGE commitment! </a:t>
            </a:r>
          </a:p>
          <a:p>
            <a:r>
              <a:rPr lang="en-US" dirty="0"/>
              <a:t>It is a big step up from </a:t>
            </a:r>
            <a:r>
              <a:rPr lang="en-US" dirty="0" err="1"/>
              <a:t>iGCSE</a:t>
            </a:r>
            <a:r>
              <a:rPr lang="en-US" dirty="0"/>
              <a:t> Maths and the subjects taught go above and beyond.</a:t>
            </a:r>
          </a:p>
          <a:p>
            <a:r>
              <a:rPr lang="en-US" dirty="0"/>
              <a:t>We only recommend to students that TRULY LOVE Maths and are committed to working hard on it outside of lessons.</a:t>
            </a:r>
          </a:p>
          <a:p>
            <a:r>
              <a:rPr lang="en-US" dirty="0"/>
              <a:t>An A* in </a:t>
            </a:r>
            <a:r>
              <a:rPr lang="en-US" dirty="0" err="1"/>
              <a:t>iGCSE</a:t>
            </a:r>
            <a:r>
              <a:rPr lang="en-US" dirty="0"/>
              <a:t> will not transfer straight to a 7 in HL! Expect grades 3 and 4 as you adjust to the course.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5991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749A-22FF-444A-DCD3-50CB591E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Maths departments commitment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98BDC-A4A0-D52F-D251-871B5E51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DCSG Maths team are committed to your success at IB. </a:t>
            </a:r>
          </a:p>
          <a:p>
            <a:r>
              <a:rPr lang="en-US" sz="2400" dirty="0"/>
              <a:t>We </a:t>
            </a:r>
            <a:r>
              <a:rPr lang="en-US" sz="2400" u="sng" dirty="0">
                <a:solidFill>
                  <a:srgbClr val="8A2736"/>
                </a:solidFill>
              </a:rPr>
              <a:t>want the very best for you </a:t>
            </a:r>
            <a:r>
              <a:rPr lang="en-US" sz="2400" dirty="0">
                <a:solidFill>
                  <a:srgbClr val="8A2736"/>
                </a:solidFill>
              </a:rPr>
              <a:t>and </a:t>
            </a:r>
            <a:r>
              <a:rPr lang="en-US" sz="2400" u="sng" dirty="0">
                <a:solidFill>
                  <a:srgbClr val="8A2736"/>
                </a:solidFill>
              </a:rPr>
              <a:t>will always work with you</a:t>
            </a:r>
            <a:r>
              <a:rPr lang="en-US" sz="2400" dirty="0">
                <a:solidFill>
                  <a:srgbClr val="8A2736"/>
                </a:solidFill>
              </a:rPr>
              <a:t> </a:t>
            </a:r>
            <a:r>
              <a:rPr lang="en-US" sz="2400" dirty="0"/>
              <a:t>throughout all the ups and downs that IB Maths throws at you. </a:t>
            </a:r>
          </a:p>
          <a:p>
            <a:r>
              <a:rPr lang="en-US" sz="2400" dirty="0"/>
              <a:t>This is why we will recommend which course we think will suit you best based on:</a:t>
            </a:r>
          </a:p>
          <a:p>
            <a:pPr lvl="1"/>
            <a:r>
              <a:rPr lang="en-US" sz="2000" dirty="0"/>
              <a:t>Current </a:t>
            </a:r>
            <a:r>
              <a:rPr lang="en-US" sz="2000" dirty="0" err="1"/>
              <a:t>iGCSE</a:t>
            </a:r>
            <a:r>
              <a:rPr lang="en-US" sz="2000" dirty="0"/>
              <a:t> progress and course studied</a:t>
            </a:r>
          </a:p>
          <a:p>
            <a:pPr lvl="1"/>
            <a:r>
              <a:rPr lang="en-US" sz="2000" dirty="0"/>
              <a:t>Your overall ATL skills and a holistic picture </a:t>
            </a:r>
          </a:p>
          <a:p>
            <a:pPr lvl="1"/>
            <a:r>
              <a:rPr lang="en-US" sz="2000" dirty="0"/>
              <a:t>Your future aspirations and goals</a:t>
            </a:r>
          </a:p>
          <a:p>
            <a:pPr lvl="1"/>
            <a:r>
              <a:rPr lang="en-US" sz="2000" dirty="0"/>
              <a:t>Our long-term expertise and experience of supporting DCSG students at IB. </a:t>
            </a:r>
          </a:p>
        </p:txBody>
      </p:sp>
    </p:spTree>
    <p:extLst>
      <p:ext uri="{BB962C8B-B14F-4D97-AF65-F5344CB8AC3E}">
        <p14:creationId xmlns:p14="http://schemas.microsoft.com/office/powerpoint/2010/main" val="269034453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749A-22FF-444A-DCD3-50CB591E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5340"/>
            <a:ext cx="7772400" cy="98450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The IB Maths Mountain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98BDC-A4A0-D52F-D251-871B5E51D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459" y="1459842"/>
            <a:ext cx="4680585" cy="4985066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It is </a:t>
            </a:r>
            <a:r>
              <a:rPr lang="en-US" sz="1800" b="1" u="sng" dirty="0">
                <a:solidFill>
                  <a:srgbClr val="B80000"/>
                </a:solidFill>
              </a:rPr>
              <a:t>possible for all students to succeed in IB Mathematics</a:t>
            </a:r>
            <a:r>
              <a:rPr lang="en-US" sz="1800" dirty="0"/>
              <a:t> if they are: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dirty="0"/>
              <a:t>Willing to try new ways of working and strategies.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dirty="0"/>
              <a:t>Work hard outside of lessons.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dirty="0"/>
              <a:t>Persevere when times get tough and ask for help when it becomes too much!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dirty="0"/>
              <a:t>Keep talking to their Maths teacher about how it’s going and ask questions.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dirty="0"/>
              <a:t>Have high but realistic expectations, using their CEM targets to support final picture for grades!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dirty="0" err="1"/>
              <a:t>Utilise</a:t>
            </a:r>
            <a:r>
              <a:rPr lang="en-US" sz="1800" dirty="0"/>
              <a:t> the support that is in place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/>
              <a:t>Outside of lesson support from their Maths teacher or one of other 16 teachers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/>
              <a:t>Maths IB Drop–in CCA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err="1"/>
              <a:t>Mematical</a:t>
            </a:r>
            <a:r>
              <a:rPr lang="en-US" dirty="0"/>
              <a:t> mentoring/ coaching from Ms. Staple.</a:t>
            </a:r>
          </a:p>
        </p:txBody>
      </p:sp>
      <p:pic>
        <p:nvPicPr>
          <p:cNvPr id="4" name="Picture 3" descr="A mountain next to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7F3BCA5D-994C-D12D-EEBE-406B51B8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2" r="4" b="3435"/>
          <a:stretch/>
        </p:blipFill>
        <p:spPr>
          <a:xfrm>
            <a:off x="5105400" y="1459841"/>
            <a:ext cx="3684765" cy="4129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45672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C09D-6774-BDBB-BE9E-F0F93EC0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37" y="203256"/>
            <a:ext cx="7772400" cy="984501"/>
          </a:xfrm>
        </p:spPr>
        <p:txBody>
          <a:bodyPr/>
          <a:lstStyle/>
          <a:p>
            <a:r>
              <a:rPr lang="en-US" dirty="0"/>
              <a:t>Key IB Mathematics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A80F2-9982-0E37-3EED-27BBE253B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137" y="1146613"/>
            <a:ext cx="4038600" cy="4525963"/>
          </a:xfrm>
        </p:spPr>
        <p:txBody>
          <a:bodyPr/>
          <a:lstStyle/>
          <a:p>
            <a:r>
              <a:rPr lang="en-US" sz="2000" b="1" u="sng" dirty="0" err="1">
                <a:solidFill>
                  <a:srgbClr val="B80000"/>
                </a:solidFill>
              </a:rPr>
              <a:t>FireFly</a:t>
            </a:r>
            <a:r>
              <a:rPr lang="en-US" sz="2000" dirty="0"/>
              <a:t> – click </a:t>
            </a:r>
            <a:r>
              <a:rPr lang="en-US" sz="2000" dirty="0">
                <a:hlinkClick r:id="rId2"/>
              </a:rPr>
              <a:t>here</a:t>
            </a:r>
            <a:r>
              <a:rPr lang="en-US" sz="2000" dirty="0"/>
              <a:t> for full student access to all our resources.</a:t>
            </a:r>
          </a:p>
          <a:p>
            <a:r>
              <a:rPr lang="en-US" sz="2000" dirty="0"/>
              <a:t>This includes: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</a:t>
            </a:r>
            <a:r>
              <a:rPr lang="en-US" b="1" u="sng" dirty="0">
                <a:solidFill>
                  <a:srgbClr val="B80000"/>
                </a:solidFill>
              </a:rPr>
              <a:t>IB Maths Guides</a:t>
            </a:r>
            <a:r>
              <a:rPr lang="en-US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DCSG </a:t>
            </a:r>
            <a:r>
              <a:rPr lang="en-US" b="1" u="sng" dirty="0">
                <a:solidFill>
                  <a:srgbClr val="B80000"/>
                </a:solidFill>
              </a:rPr>
              <a:t>IB Maths Course Overviews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</a:t>
            </a:r>
            <a:r>
              <a:rPr lang="en-US" b="1" u="sng" dirty="0">
                <a:solidFill>
                  <a:srgbClr val="B80000"/>
                </a:solidFill>
              </a:rPr>
              <a:t>Haesse</a:t>
            </a:r>
            <a:r>
              <a:rPr lang="en-US" dirty="0"/>
              <a:t> textbooks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</a:t>
            </a:r>
            <a:r>
              <a:rPr lang="en-US" b="1" u="sng" dirty="0">
                <a:solidFill>
                  <a:srgbClr val="B80000"/>
                </a:solidFill>
              </a:rPr>
              <a:t>Oxford</a:t>
            </a:r>
            <a:r>
              <a:rPr lang="en-US" dirty="0"/>
              <a:t> textbooks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</a:t>
            </a:r>
            <a:r>
              <a:rPr lang="en-US" b="1" u="sng" dirty="0">
                <a:solidFill>
                  <a:srgbClr val="B80000"/>
                </a:solidFill>
              </a:rPr>
              <a:t>Hodder</a:t>
            </a:r>
            <a:r>
              <a:rPr lang="en-US" dirty="0"/>
              <a:t> textbooks and exam practice books.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formula booklets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Past exam questions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F373D-E20C-F617-0CAB-66D0DDF3C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8517" y="1146612"/>
            <a:ext cx="4038600" cy="4525963"/>
          </a:xfrm>
        </p:spPr>
        <p:txBody>
          <a:bodyPr/>
          <a:lstStyle/>
          <a:p>
            <a:r>
              <a:rPr lang="en-US" sz="2000" dirty="0"/>
              <a:t>We also have school  access to </a:t>
            </a:r>
            <a:r>
              <a:rPr lang="en-US" sz="2000" b="1" u="sng" dirty="0" err="1">
                <a:solidFill>
                  <a:srgbClr val="B80000"/>
                </a:solidFill>
              </a:rPr>
              <a:t>Kognity</a:t>
            </a:r>
            <a:r>
              <a:rPr lang="en-US" sz="2000" dirty="0"/>
              <a:t> with all 4 courses available.</a:t>
            </a:r>
          </a:p>
          <a:p>
            <a:r>
              <a:rPr lang="en-US" sz="2000" dirty="0"/>
              <a:t>There are also head start IB Maths courses available on </a:t>
            </a:r>
            <a:r>
              <a:rPr lang="en-US" sz="2000" b="1" u="sng" dirty="0">
                <a:solidFill>
                  <a:srgbClr val="B80000"/>
                </a:solidFill>
              </a:rPr>
              <a:t>Dr Frost</a:t>
            </a:r>
            <a:r>
              <a:rPr lang="en-US" sz="2000" dirty="0"/>
              <a:t>! </a:t>
            </a:r>
          </a:p>
          <a:p>
            <a:r>
              <a:rPr lang="en-US" sz="2000" dirty="0"/>
              <a:t>There will be an </a:t>
            </a:r>
            <a:r>
              <a:rPr lang="en-US" sz="2000" b="1" u="sng" dirty="0">
                <a:solidFill>
                  <a:srgbClr val="B80000"/>
                </a:solidFill>
              </a:rPr>
              <a:t>IB Maths Drop-In CCA</a:t>
            </a:r>
            <a:r>
              <a:rPr lang="en-US" sz="2000" dirty="0"/>
              <a:t> running all year in S1-12. </a:t>
            </a:r>
          </a:p>
          <a:p>
            <a:r>
              <a:rPr lang="en-US" sz="2000" dirty="0"/>
              <a:t>If you really want to level up. Grab yourself a Gold Subscription to Revision Village.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C9A09-762A-D0E0-DFB5-D05D42E2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510" y="5499342"/>
            <a:ext cx="1409700" cy="147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29FA3F-7333-32D4-4B54-F052D9C65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604" y="5600546"/>
            <a:ext cx="1409699" cy="1338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508837-4B64-1287-2B4E-023280E6B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659" y="5586817"/>
            <a:ext cx="1420495" cy="143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320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66A1-35B8-A324-D695-B70067CD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if you’re already worried?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7D09D-3464-238A-7EBF-0FF2797B71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Know that </a:t>
            </a:r>
            <a:r>
              <a:rPr lang="en-US" sz="2000" b="1" u="sng" dirty="0">
                <a:solidFill>
                  <a:srgbClr val="B80000"/>
                </a:solidFill>
              </a:rPr>
              <a:t>worrying about IB and Maths is a normal experience </a:t>
            </a:r>
            <a:r>
              <a:rPr lang="en-US" sz="2000" dirty="0"/>
              <a:t>for students (and parents). </a:t>
            </a:r>
          </a:p>
          <a:p>
            <a:r>
              <a:rPr lang="en-US" sz="2000" dirty="0"/>
              <a:t>Speak to your Maths teacher about it! </a:t>
            </a:r>
          </a:p>
          <a:p>
            <a:r>
              <a:rPr lang="en-US" sz="2000" dirty="0"/>
              <a:t>Or speak to Ms. Staple (Head of IB Maths) – S1-12s door is always open! </a:t>
            </a:r>
          </a:p>
          <a:p>
            <a:r>
              <a:rPr lang="en-US" sz="2000" dirty="0"/>
              <a:t>Try a different approach with your teachers support.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F4114-B007-A35A-335D-030042A2E2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Work hard, persevere and ask questions during your </a:t>
            </a:r>
            <a:r>
              <a:rPr lang="en-US" sz="2000" dirty="0" err="1"/>
              <a:t>iGCSE</a:t>
            </a:r>
            <a:r>
              <a:rPr lang="en-US" sz="2000" dirty="0"/>
              <a:t> Maths preparation.</a:t>
            </a:r>
          </a:p>
          <a:p>
            <a:r>
              <a:rPr lang="en-US" sz="2000" dirty="0"/>
              <a:t>Start working on topics you already find hard in Maths using the myriad resources on the previous slide. </a:t>
            </a:r>
          </a:p>
          <a:p>
            <a:r>
              <a:rPr lang="en-US" sz="2000" b="1" u="sng" dirty="0" err="1">
                <a:solidFill>
                  <a:srgbClr val="B80000"/>
                </a:solidFill>
              </a:rPr>
              <a:t>Utilise</a:t>
            </a:r>
            <a:r>
              <a:rPr lang="en-US" sz="2000" b="1" u="sng" dirty="0">
                <a:solidFill>
                  <a:srgbClr val="B80000"/>
                </a:solidFill>
              </a:rPr>
              <a:t> the support you have</a:t>
            </a:r>
            <a:r>
              <a:rPr lang="en-US" sz="2000" dirty="0"/>
              <a:t> in school!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1D321-F1B3-0ECB-6AE7-675F758D6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330" y="5031102"/>
            <a:ext cx="1275239" cy="14324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8196DA-DE6B-9E3C-1716-AD6300E601AA}"/>
              </a:ext>
            </a:extLst>
          </p:cNvPr>
          <p:cNvSpPr/>
          <p:nvPr/>
        </p:nvSpPr>
        <p:spPr>
          <a:xfrm>
            <a:off x="4407677" y="5176898"/>
            <a:ext cx="3394710" cy="12057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895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SG" dirty="0">
                <a:solidFill>
                  <a:schemeClr val="dk1"/>
                </a:solidFill>
                <a:latin typeface="Avenir Next LT Pro" panose="020B0504020202020204" pitchFamily="34" charset="77"/>
              </a:rPr>
              <a:t>Ms. Staple is always here for any worries, questions and general Mathematical advise! </a:t>
            </a:r>
          </a:p>
        </p:txBody>
      </p:sp>
    </p:spTree>
    <p:extLst>
      <p:ext uri="{BB962C8B-B14F-4D97-AF65-F5344CB8AC3E}">
        <p14:creationId xmlns:p14="http://schemas.microsoft.com/office/powerpoint/2010/main" val="235106837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6EAE-8F3C-EAA3-574D-8056013A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 Mathematics Courses</a:t>
            </a:r>
          </a:p>
        </p:txBody>
      </p:sp>
      <p:sp>
        <p:nvSpPr>
          <p:cNvPr id="4" name="Google Shape;87;p22">
            <a:extLst>
              <a:ext uri="{FF2B5EF4-FFF2-40B4-BE49-F238E27FC236}">
                <a16:creationId xmlns:a16="http://schemas.microsoft.com/office/drawing/2014/main" id="{849CFE74-554F-70EC-6E9C-9D945171E967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57200" y="1415250"/>
            <a:ext cx="4114800" cy="2830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72"/>
              </a:spcBef>
              <a:spcAft>
                <a:spcPts val="0"/>
              </a:spcAft>
              <a:buNone/>
            </a:pPr>
            <a:r>
              <a:rPr lang="en" sz="2800" dirty="0">
                <a:latin typeface="Avenir Book"/>
                <a:ea typeface="Avenir Book" charset="0"/>
                <a:cs typeface="Avenir Book" charset="0"/>
                <a:sym typeface="Arial"/>
              </a:rPr>
              <a:t>Mathematics </a:t>
            </a:r>
            <a:endParaRPr lang="en" sz="2800" dirty="0">
              <a:latin typeface="Avenir Book" charset="0"/>
              <a:ea typeface="Avenir Book" charset="0"/>
              <a:cs typeface="Avenir Book" charset="0"/>
              <a:sym typeface="Arial"/>
            </a:endParaRPr>
          </a:p>
          <a:p>
            <a:pPr marL="0" indent="0" algn="ctr">
              <a:spcBef>
                <a:spcPts val="672"/>
              </a:spcBef>
              <a:spcAft>
                <a:spcPts val="0"/>
              </a:spcAft>
              <a:buFont typeface="Arial" charset="0"/>
              <a:buNone/>
            </a:pPr>
            <a:r>
              <a:rPr lang="en" sz="2800" b="1" dirty="0">
                <a:latin typeface="Avenir Book"/>
                <a:ea typeface="Avenir Book" charset="0"/>
                <a:cs typeface="Avenir Book" charset="0"/>
                <a:sym typeface="Arial"/>
              </a:rPr>
              <a:t>Analysis &amp; Approaches</a:t>
            </a:r>
          </a:p>
          <a:p>
            <a:pPr marL="0" indent="0" algn="ctr">
              <a:spcBef>
                <a:spcPts val="672"/>
              </a:spcBef>
              <a:spcAft>
                <a:spcPts val="0"/>
              </a:spcAft>
              <a:buFont typeface="Arial" charset="0"/>
              <a:buNone/>
            </a:pPr>
            <a:r>
              <a:rPr lang="en" sz="2800" b="1" dirty="0">
                <a:latin typeface="Avenir Book"/>
                <a:ea typeface="Avenir Book" charset="0"/>
                <a:cs typeface="Avenir Book" charset="0"/>
                <a:sym typeface="Arial"/>
              </a:rPr>
              <a:t>Higher Level </a:t>
            </a:r>
          </a:p>
          <a:p>
            <a:pPr marL="0" indent="0" algn="ctr">
              <a:spcBef>
                <a:spcPts val="672"/>
              </a:spcBef>
              <a:spcAft>
                <a:spcPts val="0"/>
              </a:spcAft>
              <a:buFont typeface="Arial" charset="0"/>
              <a:buNone/>
            </a:pPr>
            <a:r>
              <a:rPr lang="en" sz="2800" b="1" dirty="0">
                <a:latin typeface="Avenir Book"/>
                <a:ea typeface="Avenir Book" charset="0"/>
                <a:cs typeface="Avenir Book" charset="0"/>
                <a:sym typeface="Arial"/>
              </a:rPr>
              <a:t>(AAHL) </a:t>
            </a:r>
            <a:endParaRPr lang="en" sz="2800" b="1" dirty="0">
              <a:latin typeface="Avenir Book"/>
              <a:ea typeface="Avenir Book" charset="0"/>
              <a:cs typeface="Avenir Book" charset="0"/>
            </a:endParaRPr>
          </a:p>
        </p:txBody>
      </p:sp>
      <p:sp>
        <p:nvSpPr>
          <p:cNvPr id="5" name="Google Shape;88;p22">
            <a:extLst>
              <a:ext uri="{FF2B5EF4-FFF2-40B4-BE49-F238E27FC236}">
                <a16:creationId xmlns:a16="http://schemas.microsoft.com/office/drawing/2014/main" id="{2ECC7186-512C-9981-8AEF-C2F1A64BAD1F}"/>
              </a:ext>
            </a:extLst>
          </p:cNvPr>
          <p:cNvSpPr txBox="1">
            <a:spLocks/>
          </p:cNvSpPr>
          <p:nvPr/>
        </p:nvSpPr>
        <p:spPr>
          <a:xfrm>
            <a:off x="4460708" y="1415249"/>
            <a:ext cx="4438808" cy="23737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latin typeface="Avenir Book"/>
                <a:ea typeface="Avenir Book" charset="0"/>
                <a:cs typeface="Avenir Book" charset="0"/>
                <a:sym typeface="Arial"/>
              </a:rPr>
              <a:t>Mathematics</a:t>
            </a:r>
          </a:p>
          <a:p>
            <a:pPr marL="0" indent="0" algn="ctr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latin typeface="Avenir Book"/>
                <a:ea typeface="Avenir Book" charset="0"/>
                <a:cs typeface="Avenir Book" charset="0"/>
                <a:sym typeface="Arial"/>
              </a:rPr>
              <a:t>Applications &amp; Interpretations</a:t>
            </a:r>
            <a:endParaRPr lang="en" sz="2800" b="1" dirty="0">
              <a:latin typeface="Avenir Book"/>
              <a:ea typeface="Avenir Book" charset="0"/>
              <a:cs typeface="Avenir Book" charset="0"/>
            </a:endParaRPr>
          </a:p>
          <a:p>
            <a:pPr marL="0" indent="0" algn="ctr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dirty="0">
                <a:latin typeface="Avenir Book"/>
                <a:ea typeface="Avenir Book" charset="0"/>
                <a:cs typeface="Avenir Book" charset="0"/>
                <a:sym typeface="Arial"/>
              </a:rPr>
              <a:t>Higher Level (AIHL) </a:t>
            </a:r>
            <a:endParaRPr lang="en" sz="2800" dirty="0">
              <a:latin typeface="Avenir Book"/>
              <a:ea typeface="Avenir Book" charset="0"/>
              <a:cs typeface="Avenir Book" charset="0"/>
            </a:endParaRPr>
          </a:p>
        </p:txBody>
      </p:sp>
      <p:sp>
        <p:nvSpPr>
          <p:cNvPr id="6" name="Google Shape;87;p22">
            <a:extLst>
              <a:ext uri="{FF2B5EF4-FFF2-40B4-BE49-F238E27FC236}">
                <a16:creationId xmlns:a16="http://schemas.microsoft.com/office/drawing/2014/main" id="{957542D4-5261-82A2-AE3D-7A1A3C4B2D5E}"/>
              </a:ext>
            </a:extLst>
          </p:cNvPr>
          <p:cNvSpPr txBox="1">
            <a:spLocks/>
          </p:cNvSpPr>
          <p:nvPr/>
        </p:nvSpPr>
        <p:spPr bwMode="auto">
          <a:xfrm>
            <a:off x="457200" y="3789046"/>
            <a:ext cx="4114800" cy="23737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72"/>
              </a:spcBef>
              <a:spcAft>
                <a:spcPts val="0"/>
              </a:spcAft>
              <a:buFont typeface="Arial" charset="0"/>
              <a:buNone/>
            </a:pPr>
            <a:r>
              <a:rPr lang="en" sz="2800" dirty="0">
                <a:latin typeface="Avenir Book"/>
                <a:ea typeface="Avenir Book" charset="0"/>
                <a:cs typeface="Avenir Book" charset="0"/>
                <a:sym typeface="Arial"/>
              </a:rPr>
              <a:t>Mathematics </a:t>
            </a:r>
            <a:endParaRPr lang="en" sz="2800" dirty="0">
              <a:latin typeface="Avenir Book" charset="0"/>
              <a:ea typeface="Avenir Book" charset="0"/>
              <a:cs typeface="Avenir Book" charset="0"/>
              <a:sym typeface="Arial"/>
            </a:endParaRPr>
          </a:p>
          <a:p>
            <a:pPr marL="0" indent="0" algn="ctr">
              <a:spcBef>
                <a:spcPts val="672"/>
              </a:spcBef>
              <a:spcAft>
                <a:spcPts val="0"/>
              </a:spcAft>
              <a:buFont typeface="Arial" charset="0"/>
              <a:buNone/>
            </a:pPr>
            <a:r>
              <a:rPr lang="en" sz="2800" b="1" dirty="0">
                <a:latin typeface="Avenir Book"/>
                <a:ea typeface="Avenir Book" charset="0"/>
                <a:cs typeface="Avenir Book" charset="0"/>
                <a:sym typeface="Arial"/>
              </a:rPr>
              <a:t>Analysis &amp; Approaches</a:t>
            </a:r>
          </a:p>
          <a:p>
            <a:pPr marL="0" indent="0" algn="ctr">
              <a:spcBef>
                <a:spcPts val="672"/>
              </a:spcBef>
              <a:spcAft>
                <a:spcPts val="0"/>
              </a:spcAft>
              <a:buFont typeface="Arial" charset="0"/>
              <a:buNone/>
            </a:pPr>
            <a:r>
              <a:rPr lang="en" sz="2800" b="1" dirty="0">
                <a:latin typeface="Avenir Book"/>
                <a:ea typeface="Avenir Book" charset="0"/>
                <a:cs typeface="Avenir Book" charset="0"/>
                <a:sym typeface="Arial"/>
              </a:rPr>
              <a:t>Standard Level</a:t>
            </a:r>
          </a:p>
          <a:p>
            <a:pPr marL="0" indent="0" algn="ctr">
              <a:spcBef>
                <a:spcPts val="672"/>
              </a:spcBef>
              <a:spcAft>
                <a:spcPts val="0"/>
              </a:spcAft>
              <a:buFont typeface="Arial" charset="0"/>
              <a:buNone/>
            </a:pPr>
            <a:r>
              <a:rPr lang="en" sz="2800" b="1" dirty="0">
                <a:latin typeface="Avenir Book"/>
                <a:ea typeface="Avenir Book" charset="0"/>
                <a:cs typeface="Avenir Book" charset="0"/>
                <a:sym typeface="Arial"/>
              </a:rPr>
              <a:t> (AASL) </a:t>
            </a:r>
            <a:endParaRPr lang="en" sz="2800" b="1" dirty="0">
              <a:latin typeface="Avenir Book"/>
              <a:ea typeface="Avenir Book" charset="0"/>
              <a:cs typeface="Avenir Book" charset="0"/>
            </a:endParaRPr>
          </a:p>
        </p:txBody>
      </p:sp>
      <p:sp>
        <p:nvSpPr>
          <p:cNvPr id="7" name="Google Shape;88;p22">
            <a:extLst>
              <a:ext uri="{FF2B5EF4-FFF2-40B4-BE49-F238E27FC236}">
                <a16:creationId xmlns:a16="http://schemas.microsoft.com/office/drawing/2014/main" id="{BC92C600-7F00-E422-7EC1-947622442893}"/>
              </a:ext>
            </a:extLst>
          </p:cNvPr>
          <p:cNvSpPr txBox="1">
            <a:spLocks/>
          </p:cNvSpPr>
          <p:nvPr/>
        </p:nvSpPr>
        <p:spPr>
          <a:xfrm>
            <a:off x="4460708" y="3789044"/>
            <a:ext cx="4438808" cy="2373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latin typeface="Avenir Book"/>
                <a:ea typeface="Avenir Book" charset="0"/>
                <a:cs typeface="Avenir Book" charset="0"/>
                <a:sym typeface="Arial"/>
              </a:rPr>
              <a:t>Mathematics</a:t>
            </a:r>
          </a:p>
          <a:p>
            <a:pPr marL="0" indent="0" algn="ctr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latin typeface="Avenir Book"/>
                <a:ea typeface="Avenir Book" charset="0"/>
                <a:cs typeface="Avenir Book" charset="0"/>
                <a:sym typeface="Arial"/>
              </a:rPr>
              <a:t>Applications &amp; Interpretations</a:t>
            </a:r>
            <a:endParaRPr lang="en" sz="2800" b="1" dirty="0">
              <a:latin typeface="Avenir Book"/>
              <a:ea typeface="Avenir Book" charset="0"/>
              <a:cs typeface="Avenir Book" charset="0"/>
            </a:endParaRPr>
          </a:p>
          <a:p>
            <a:pPr marL="0" indent="0" algn="ctr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dirty="0">
                <a:latin typeface="Avenir Book"/>
                <a:ea typeface="Avenir Book" charset="0"/>
                <a:cs typeface="Avenir Book" charset="0"/>
                <a:sym typeface="Arial"/>
              </a:rPr>
              <a:t>Standard Level (AISL) </a:t>
            </a:r>
            <a:endParaRPr lang="en" sz="2800" dirty="0">
              <a:latin typeface="Avenir Book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484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6EAE-8F3C-EAA3-574D-8056013A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8675" y="508840"/>
            <a:ext cx="8281035" cy="960438"/>
          </a:xfrm>
        </p:spPr>
        <p:txBody>
          <a:bodyPr/>
          <a:lstStyle/>
          <a:p>
            <a:r>
              <a:rPr lang="en-US" sz="3200" dirty="0"/>
              <a:t>The different foci of the courses</a:t>
            </a:r>
          </a:p>
        </p:txBody>
      </p:sp>
      <p:graphicFrame>
        <p:nvGraphicFramePr>
          <p:cNvPr id="4" name="Google Shape;101;p24">
            <a:extLst>
              <a:ext uri="{FF2B5EF4-FFF2-40B4-BE49-F238E27FC236}">
                <a16:creationId xmlns:a16="http://schemas.microsoft.com/office/drawing/2014/main" id="{85B6FB03-CB93-35FF-78D4-E30B3CA15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747324"/>
              </p:ext>
            </p:extLst>
          </p:nvPr>
        </p:nvGraphicFramePr>
        <p:xfrm>
          <a:off x="847775" y="1183370"/>
          <a:ext cx="7419925" cy="54401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11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SG" dirty="0">
                        <a:latin typeface="Avenir Next LT Pro" panose="020B0504020202020204" pitchFamily="34" charset="77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Avenir Next LT Pro" panose="020B0504020202020204" pitchFamily="34" charset="77"/>
                        </a:rPr>
                        <a:t>Analysis &amp;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Avenir Next LT Pro" panose="020B0504020202020204" pitchFamily="34" charset="77"/>
                        </a:rPr>
                        <a:t>Approaches (AA)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b="1" dirty="0">
                        <a:latin typeface="Avenir Next LT Pro" panose="020B0504020202020204" pitchFamily="34" charset="77"/>
                      </a:endParaRPr>
                    </a:p>
                    <a:p>
                      <a:pPr marL="274320" lvl="0" indent="-2254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-GB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Focus on </a:t>
                      </a:r>
                      <a:r>
                        <a:rPr lang="en-GB" b="1" u="sng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pure and abstract </a:t>
                      </a:r>
                      <a:r>
                        <a:rPr lang="en-GB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Mathematics </a:t>
                      </a:r>
                    </a:p>
                    <a:p>
                      <a:pPr marL="274320" lvl="0" indent="-22542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Char char="●"/>
                      </a:pPr>
                      <a:r>
                        <a:rPr lang="en-GB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Emphasis on algebraic methods, generalisation and proof</a:t>
                      </a:r>
                    </a:p>
                    <a:p>
                      <a:pPr marL="274320" lvl="0" indent="-22542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Char char="●"/>
                      </a:pPr>
                      <a:r>
                        <a:rPr lang="en-GB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Real and abstract problem solving</a:t>
                      </a:r>
                      <a:endParaRPr lang="en-GB" dirty="0">
                        <a:latin typeface="Avenir Next LT Pro" panose="020B0504020202020204" pitchFamily="34" charset="77"/>
                      </a:endParaRPr>
                    </a:p>
                    <a:p>
                      <a:pPr marL="274320" lvl="0" indent="-2254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-GB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Calculus heavy</a:t>
                      </a:r>
                    </a:p>
                  </a:txBody>
                  <a:tcPr marL="91425" marR="91425" marT="91425" marB="914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Avenir Next LT Pro" panose="020B0504020202020204" pitchFamily="34" charset="77"/>
                        </a:rPr>
                        <a:t>Applications &amp; Interpretations (AI) 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SG" sz="1800" b="1" dirty="0">
                        <a:latin typeface="Avenir Next LT Pro" panose="020B0504020202020204" pitchFamily="34" charset="77"/>
                      </a:endParaRPr>
                    </a:p>
                    <a:p>
                      <a:pPr marL="274320" lvl="0" indent="-2254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-SG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Focus on </a:t>
                      </a:r>
                      <a:r>
                        <a:rPr lang="en-SG" b="1" u="sng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applied and contextual </a:t>
                      </a:r>
                      <a:r>
                        <a:rPr lang="en-SG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Mathematics</a:t>
                      </a:r>
                    </a:p>
                    <a:p>
                      <a:pPr marL="274320" lvl="0" indent="-22542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Char char="●"/>
                      </a:pPr>
                      <a:r>
                        <a:rPr lang="en-SG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Emphasis on modelling and technology </a:t>
                      </a:r>
                    </a:p>
                    <a:p>
                      <a:pPr marL="274320" lvl="0" indent="-22542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Char char="●"/>
                      </a:pPr>
                      <a:r>
                        <a:rPr lang="en-SG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Real problem solving</a:t>
                      </a:r>
                    </a:p>
                    <a:p>
                      <a:pPr marL="274320" lvl="0" indent="-22542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Char char="●"/>
                      </a:pPr>
                      <a:r>
                        <a:rPr lang="en-SG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Statistics heavy</a:t>
                      </a:r>
                    </a:p>
                    <a:p>
                      <a:pPr marL="274320" lvl="0" indent="-22542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Char char="●"/>
                      </a:pPr>
                      <a:r>
                        <a:rPr lang="en-SG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</a:rPr>
                        <a:t>100% GDC.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3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venir Next LT Pro" panose="020B0504020202020204" pitchFamily="34" charset="77"/>
                        </a:rPr>
                        <a:t>SL</a:t>
                      </a:r>
                      <a:endParaRPr b="1" dirty="0">
                        <a:latin typeface="Avenir Next LT Pro" panose="020B0504020202020204" pitchFamily="34" charset="77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For students interested in Mathematics, engineering, physical sciences, and some economics at university. Click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  <a:hlinkClick r:id="rId2"/>
                        </a:rPr>
                        <a:t>here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 for the full overview. </a:t>
                      </a:r>
                      <a:endParaRPr sz="1800" dirty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25" marR="91425" marT="91425" marB="9142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For students interested in social sciences, natural sciences, medicine, statistics, business, some economics, psychology and design at university.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Click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  <a:hlinkClick r:id="rId2"/>
                        </a:rPr>
                        <a:t>here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 for the full overview. </a:t>
                      </a:r>
                      <a:endParaRPr sz="1800" kern="1200" dirty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3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venir Next LT Pro" panose="020B0504020202020204" pitchFamily="34" charset="77"/>
                        </a:rPr>
                        <a:t>HL</a:t>
                      </a:r>
                      <a:endParaRPr b="1" dirty="0">
                        <a:latin typeface="Avenir Next LT Pro" panose="020B0504020202020204" pitchFamily="34" charset="77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02120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6EAE-8F3C-EAA3-574D-8056013A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 topic breakdown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5C664-4CE6-6D38-1131-CF8C832C9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976A1-AD6E-07F4-3B07-771DB8156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07"/>
          <a:stretch/>
        </p:blipFill>
        <p:spPr>
          <a:xfrm>
            <a:off x="681476" y="1541033"/>
            <a:ext cx="7781047" cy="47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481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6EAE-8F3C-EAA3-574D-8056013A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1195"/>
            <a:ext cx="7784432" cy="960438"/>
          </a:xfrm>
        </p:spPr>
        <p:txBody>
          <a:bodyPr/>
          <a:lstStyle/>
          <a:p>
            <a:r>
              <a:rPr lang="en-US" dirty="0"/>
              <a:t>The assessments in the courses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5C664-4CE6-6D38-1131-CF8C832C9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Google Shape;101;p24">
            <a:extLst>
              <a:ext uri="{FF2B5EF4-FFF2-40B4-BE49-F238E27FC236}">
                <a16:creationId xmlns:a16="http://schemas.microsoft.com/office/drawing/2014/main" id="{F4885CF1-BC97-3CEB-9B78-64CA68C01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022747"/>
              </p:ext>
            </p:extLst>
          </p:nvPr>
        </p:nvGraphicFramePr>
        <p:xfrm>
          <a:off x="862037" y="1628775"/>
          <a:ext cx="7419925" cy="49986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11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SG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SG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SG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b="1" dirty="0">
                          <a:latin typeface="Avenir Next LT Pro" panose="020B0504020202020204" pitchFamily="34" charset="77"/>
                        </a:rPr>
                        <a:t>SL </a:t>
                      </a:r>
                      <a:endParaRPr b="1" dirty="0">
                        <a:latin typeface="Avenir Next LT Pro" panose="020B0504020202020204" pitchFamily="34" charset="77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latin typeface="Avenir Next LT Pro" panose="020B0504020202020204" pitchFamily="34" charset="77"/>
                        </a:rPr>
                        <a:t>Analysis &amp;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latin typeface="Avenir Next LT Pro" panose="020B0504020202020204" pitchFamily="34" charset="77"/>
                        </a:rPr>
                        <a:t>Approaches (AA)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b="1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600" dirty="0">
                          <a:latin typeface="Avenir Book"/>
                          <a:ea typeface="Avenir Book" charset="0"/>
                          <a:cs typeface="Avenir Book" charset="0"/>
                        </a:rPr>
                        <a:t>Exploration </a:t>
                      </a: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(IA) </a:t>
                      </a:r>
                      <a:r>
                        <a:rPr lang="en-SG" sz="1600" dirty="0">
                          <a:latin typeface="Avenir Book"/>
                          <a:ea typeface="Avenir Book" charset="0"/>
                          <a:cs typeface="Avenir Book" charset="0"/>
                        </a:rPr>
                        <a:t>- 20%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600" dirty="0">
                          <a:latin typeface="Avenir Book"/>
                          <a:ea typeface="Avenir Book" charset="0"/>
                          <a:cs typeface="Avenir Book" charset="0"/>
                        </a:rPr>
                        <a:t>Exam paper 1: </a:t>
                      </a:r>
                      <a:r>
                        <a:rPr lang="en-SG" sz="1600" b="1" dirty="0">
                          <a:latin typeface="Avenir Book"/>
                          <a:ea typeface="Avenir Book" charset="0"/>
                          <a:cs typeface="Avenir Book" charset="0"/>
                        </a:rPr>
                        <a:t>non calculator</a:t>
                      </a:r>
                      <a:r>
                        <a:rPr lang="en-SG" sz="1600" dirty="0">
                          <a:latin typeface="Avenir Book"/>
                          <a:ea typeface="Avenir Book" charset="0"/>
                          <a:cs typeface="Avenir Book" charset="0"/>
                        </a:rPr>
                        <a:t> - 40%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Exam paper 2: calculator -  40%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SG" sz="1600" dirty="0">
                        <a:solidFill>
                          <a:schemeClr val="dk1"/>
                        </a:solidFill>
                        <a:latin typeface="Avenir Book"/>
                        <a:ea typeface="Avenir Book" charset="0"/>
                        <a:cs typeface="Avenir Book" charset="0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Both exams 1.5 hours 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25" marR="91425" marT="91425" marB="914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latin typeface="Avenir Next LT Pro" panose="020B0504020202020204" pitchFamily="34" charset="77"/>
                        </a:rPr>
                        <a:t>Applications &amp; Interpretations (AI) 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SG" sz="1600" b="1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Exploration (IA) - 20%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Exam paper 1: calculator - 40%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Exam paper 2: calculator -  40%</a:t>
                      </a:r>
                      <a:endParaRPr lang="en-SG" sz="1600" dirty="0">
                        <a:latin typeface="Avenir Book"/>
                        <a:ea typeface="Avenir Book" charset="0"/>
                        <a:cs typeface="Avenir Book" charset="0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endParaRPr lang="en-SG" sz="1600" dirty="0">
                        <a:solidFill>
                          <a:schemeClr val="dk1"/>
                        </a:solidFill>
                        <a:latin typeface="Avenir Book"/>
                        <a:ea typeface="Avenir Book" charset="0"/>
                        <a:cs typeface="Avenir Book" charset="0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Both exams 1.5 hours 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3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b="1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b="1" dirty="0">
                        <a:latin typeface="Avenir Next LT Pro" panose="020B0504020202020204" pitchFamily="34" charset="77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venir Next LT Pro" panose="020B0504020202020204" pitchFamily="34" charset="77"/>
                        </a:rPr>
                        <a:t>HL</a:t>
                      </a:r>
                      <a:endParaRPr b="1" dirty="0">
                        <a:latin typeface="Avenir Next LT Pro" panose="020B0504020202020204" pitchFamily="34" charset="77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Exploration (IA) - 20%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Exam paper 1: </a:t>
                      </a:r>
                      <a:r>
                        <a:rPr lang="en-SG" sz="1600" b="1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non calculator</a:t>
                      </a: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 - 30%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Exam paper 2: calculator -  30%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G" sz="1600" b="1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Exam paper 3: problem solving / reasoning, calculator - 20%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endParaRPr lang="en-SG" sz="1600" b="1" dirty="0">
                        <a:solidFill>
                          <a:schemeClr val="dk1"/>
                        </a:solidFill>
                        <a:latin typeface="Avenir Book"/>
                        <a:ea typeface="Avenir Book" charset="0"/>
                        <a:cs typeface="Avenir Book" charset="0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r>
                        <a:rPr lang="en-SG" sz="1600" b="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Paper 1 &amp; 2 2 hours</a:t>
                      </a:r>
                      <a:endParaRPr lang="en-SG" sz="1600" b="1" dirty="0">
                        <a:solidFill>
                          <a:schemeClr val="dk1"/>
                        </a:solidFill>
                        <a:latin typeface="Avenir Book"/>
                        <a:ea typeface="Avenir Book" charset="0"/>
                        <a:cs typeface="Avenir Book" charset="0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r>
                        <a:rPr lang="en-SG" sz="1600" b="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Paper 3 1 hour</a:t>
                      </a:r>
                    </a:p>
                  </a:txBody>
                  <a:tcPr marL="91425" marR="91425" marT="91425" marB="9142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Exploration (IA) - 20%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Exam paper 1: calculator - 30%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600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Exam paper 2: calculator -  30%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600" b="1" dirty="0">
                          <a:solidFill>
                            <a:schemeClr val="dk1"/>
                          </a:solidFill>
                          <a:latin typeface="Avenir Book"/>
                          <a:ea typeface="Avenir Book" charset="0"/>
                          <a:cs typeface="Avenir Book" charset="0"/>
                        </a:rPr>
                        <a:t>Exam paper 3: problem solving / reasoning, calculator - 20%</a:t>
                      </a:r>
                      <a:endParaRPr lang="en-SG" sz="1600" b="1" dirty="0">
                        <a:latin typeface="Avenir Book"/>
                        <a:ea typeface="Avenir Book" charset="0"/>
                        <a:cs typeface="Avenir Book" charset="0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SG" sz="1600" b="1" dirty="0">
                        <a:solidFill>
                          <a:schemeClr val="dk1"/>
                        </a:solidFill>
                        <a:latin typeface="Avenir Book"/>
                        <a:ea typeface="Avenir Book" charset="0"/>
                        <a:cs typeface="Avenir Book" charset="0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600" b="0" i="0" u="none" strike="noStrike" noProof="0" dirty="0">
                          <a:solidFill>
                            <a:schemeClr val="dk1"/>
                          </a:solidFill>
                          <a:latin typeface="Avenir Book"/>
                        </a:rPr>
                        <a:t>Paper 1 &amp; 2 2 hours</a:t>
                      </a:r>
                      <a:endParaRPr lang="en-SG" sz="1600" b="0" i="0" u="none" strike="noStrike" noProof="0" dirty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600" b="0" i="0" u="none" strike="noStrike" noProof="0" dirty="0">
                          <a:solidFill>
                            <a:schemeClr val="dk1"/>
                          </a:solidFill>
                          <a:latin typeface="Avenir Book"/>
                        </a:rPr>
                        <a:t>Paper 3 1 hour</a:t>
                      </a:r>
                      <a:endParaRPr lang="en-SG" sz="1600" dirty="0"/>
                    </a:p>
                  </a:txBody>
                  <a:tcPr marL="91425" marR="91425" marT="91425" marB="91425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47256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4F99-352B-F361-65B9-FBC94569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AA SL exam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A4C97-0E86-B82F-DCD8-84A28223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08FEB-9BF2-552F-AEE7-21938A380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58318"/>
            <a:ext cx="7772400" cy="3911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A489A0-8756-6A95-2325-34A1546AA4F4}"/>
              </a:ext>
            </a:extLst>
          </p:cNvPr>
          <p:cNvSpPr/>
          <p:nvPr/>
        </p:nvSpPr>
        <p:spPr>
          <a:xfrm>
            <a:off x="5652135" y="5524268"/>
            <a:ext cx="3394710" cy="1080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25425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 dirty="0">
                <a:solidFill>
                  <a:schemeClr val="dk1"/>
                </a:solidFill>
                <a:latin typeface="Avenir Next LT Pro" panose="020B0504020202020204" pitchFamily="34" charset="77"/>
              </a:rPr>
              <a:t>Real and abstract problem solving</a:t>
            </a:r>
            <a:endParaRPr lang="en-GB" dirty="0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869449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4F99-352B-F361-65B9-FBC94569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AI SL exam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A4C97-0E86-B82F-DCD8-84A28223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FA23C-8C9E-FB99-A565-E003EF34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78428"/>
            <a:ext cx="7772400" cy="3701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E62CC9-4E0B-DE9C-4245-DC59D4BFE37D}"/>
              </a:ext>
            </a:extLst>
          </p:cNvPr>
          <p:cNvSpPr/>
          <p:nvPr/>
        </p:nvSpPr>
        <p:spPr>
          <a:xfrm>
            <a:off x="5652135" y="5524268"/>
            <a:ext cx="3394710" cy="10801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25425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SG" dirty="0">
                <a:solidFill>
                  <a:schemeClr val="dk1"/>
                </a:solidFill>
                <a:latin typeface="Avenir Next LT Pro" panose="020B0504020202020204" pitchFamily="34" charset="77"/>
              </a:rPr>
              <a:t>Real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391416212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4F99-352B-F361-65B9-FBC94569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AA HL exam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A4C97-0E86-B82F-DCD8-84A28223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EA8B6-AC60-7C33-FEB6-B84F3AC5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44823"/>
            <a:ext cx="7772400" cy="3962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0841C6-A188-05FC-297B-7EE3311D857E}"/>
              </a:ext>
            </a:extLst>
          </p:cNvPr>
          <p:cNvSpPr/>
          <p:nvPr/>
        </p:nvSpPr>
        <p:spPr>
          <a:xfrm>
            <a:off x="5652135" y="5524268"/>
            <a:ext cx="3394710" cy="1080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25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dirty="0">
                <a:solidFill>
                  <a:schemeClr val="dk1"/>
                </a:solidFill>
                <a:latin typeface="Avenir Next LT Pro" panose="020B0504020202020204" pitchFamily="34" charset="77"/>
              </a:rPr>
              <a:t>Focus on </a:t>
            </a:r>
            <a:r>
              <a:rPr lang="en-GB" b="1" u="sng" dirty="0">
                <a:solidFill>
                  <a:schemeClr val="dk1"/>
                </a:solidFill>
                <a:latin typeface="Avenir Next LT Pro" panose="020B0504020202020204" pitchFamily="34" charset="77"/>
              </a:rPr>
              <a:t>pure and abstract </a:t>
            </a:r>
            <a:r>
              <a:rPr lang="en-GB" dirty="0">
                <a:solidFill>
                  <a:schemeClr val="dk1"/>
                </a:solidFill>
                <a:latin typeface="Avenir Next LT Pro" panose="020B0504020202020204" pitchFamily="34" charset="77"/>
              </a:rPr>
              <a:t>Mathematics </a:t>
            </a:r>
          </a:p>
        </p:txBody>
      </p:sp>
    </p:spTree>
    <p:extLst>
      <p:ext uri="{BB962C8B-B14F-4D97-AF65-F5344CB8AC3E}">
        <p14:creationId xmlns:p14="http://schemas.microsoft.com/office/powerpoint/2010/main" val="229860197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4F99-352B-F361-65B9-FBC94569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AI HL exam question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A5D29E-14BB-F91E-5D35-A949AC8BD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3367"/>
            <a:ext cx="8229600" cy="41774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819EF1-B003-278A-42F7-30E30F78B03E}"/>
              </a:ext>
            </a:extLst>
          </p:cNvPr>
          <p:cNvSpPr/>
          <p:nvPr/>
        </p:nvSpPr>
        <p:spPr>
          <a:xfrm>
            <a:off x="5652135" y="5524268"/>
            <a:ext cx="3394710" cy="10801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25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SG" dirty="0">
                <a:solidFill>
                  <a:schemeClr val="dk1"/>
                </a:solidFill>
                <a:latin typeface="Avenir Next LT Pro" panose="020B0504020202020204" pitchFamily="34" charset="77"/>
              </a:rPr>
              <a:t>Focus on </a:t>
            </a:r>
            <a:r>
              <a:rPr lang="en-SG" b="1" u="sng" dirty="0">
                <a:solidFill>
                  <a:schemeClr val="dk1"/>
                </a:solidFill>
                <a:latin typeface="Avenir Next LT Pro" panose="020B0504020202020204" pitchFamily="34" charset="77"/>
              </a:rPr>
              <a:t>applied and contextual </a:t>
            </a:r>
            <a:r>
              <a:rPr lang="en-SG" dirty="0">
                <a:solidFill>
                  <a:schemeClr val="dk1"/>
                </a:solidFill>
                <a:latin typeface="Avenir Next LT Pro" panose="020B0504020202020204" pitchFamily="34" charset="77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329523285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CSG">
  <a:themeElements>
    <a:clrScheme name="DULWICH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A2836"/>
      </a:hlink>
      <a:folHlink>
        <a:srgbClr val="D5D5D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.04CJ Egyptian Numbers and Fractions[76]" id="{718B129D-7D0F-E247-8705-1936A77B0F73}" vid="{BEF9FD60-52BF-724F-A11F-2DC276E777E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14873</TotalTime>
  <Words>1343</Words>
  <Application>Microsoft Macintosh PowerPoint</Application>
  <PresentationFormat>On-screen Show (4:3)</PresentationFormat>
  <Paragraphs>176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Avenir Black</vt:lpstr>
      <vt:lpstr>Avenir Book</vt:lpstr>
      <vt:lpstr>Avenir Heavy Oblique</vt:lpstr>
      <vt:lpstr>Avenir Light</vt:lpstr>
      <vt:lpstr>Avenir Medium</vt:lpstr>
      <vt:lpstr>Avenir Next LT Pro</vt:lpstr>
      <vt:lpstr>Calibri</vt:lpstr>
      <vt:lpstr>Times New Roman</vt:lpstr>
      <vt:lpstr>Wingdings</vt:lpstr>
      <vt:lpstr>DCSG</vt:lpstr>
      <vt:lpstr>Introduction to IB Mathematics </vt:lpstr>
      <vt:lpstr>IB Mathematics Courses</vt:lpstr>
      <vt:lpstr>The different foci of the courses</vt:lpstr>
      <vt:lpstr>The course topic breakdown </vt:lpstr>
      <vt:lpstr>The assessments in the courses </vt:lpstr>
      <vt:lpstr>A typical AA SL exam question</vt:lpstr>
      <vt:lpstr>A typical AI SL exam question</vt:lpstr>
      <vt:lpstr>A typical AA HL exam question</vt:lpstr>
      <vt:lpstr>A typical AI HL exam question</vt:lpstr>
      <vt:lpstr>The GDC </vt:lpstr>
      <vt:lpstr>The IA </vt:lpstr>
      <vt:lpstr>What course is right for you? </vt:lpstr>
      <vt:lpstr>What we recommend for you.. </vt:lpstr>
      <vt:lpstr>Is higher level for you… </vt:lpstr>
      <vt:lpstr>The Maths departments commitment </vt:lpstr>
      <vt:lpstr>The IB Maths Mountain</vt:lpstr>
      <vt:lpstr>Key IB Mathematics Resources </vt:lpstr>
      <vt:lpstr>What to do if you’re already worried?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default</dc:creator>
  <cp:lastModifiedBy>Laura Staple (DCSG)</cp:lastModifiedBy>
  <cp:revision>75</cp:revision>
  <cp:lastPrinted>2023-03-09T07:12:18Z</cp:lastPrinted>
  <dcterms:created xsi:type="dcterms:W3CDTF">2004-09-02T17:17:39Z</dcterms:created>
  <dcterms:modified xsi:type="dcterms:W3CDTF">2023-06-16T05:08:48Z</dcterms:modified>
</cp:coreProperties>
</file>