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media/image13.JPG" ContentType="image/gif"/>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6" r:id="rId2"/>
    <p:sldId id="257" r:id="rId3"/>
  </p:sldIdLst>
  <p:sldSz cx="6858000" cy="9906000" type="A4"/>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11"/>
    <p:restoredTop sz="94541"/>
  </p:normalViewPr>
  <p:slideViewPr>
    <p:cSldViewPr snapToGrid="0" snapToObjects="1">
      <p:cViewPr>
        <p:scale>
          <a:sx n="122" d="100"/>
          <a:sy n="122" d="100"/>
        </p:scale>
        <p:origin x="1912"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9EFACBE0-A083-0142-B20E-421FD92ACD37}" type="datetimeFigureOut">
              <a:rPr lang="en-US" smtClean="0"/>
              <a:t>1/21/19</a:t>
            </a:fld>
            <a:endParaRPr lang="en-US"/>
          </a:p>
        </p:txBody>
      </p:sp>
      <p:sp>
        <p:nvSpPr>
          <p:cNvPr id="4" name="Slide Image Placeholder 3"/>
          <p:cNvSpPr>
            <a:spLocks noGrp="1" noRot="1" noChangeAspect="1"/>
          </p:cNvSpPr>
          <p:nvPr>
            <p:ph type="sldImg" idx="2"/>
          </p:nvPr>
        </p:nvSpPr>
        <p:spPr>
          <a:xfrm>
            <a:off x="3770313" y="857250"/>
            <a:ext cx="1603375"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1709D8F9-0442-EB43-A1A2-3442256B2D2B}" type="slidenum">
              <a:rPr lang="en-US" smtClean="0"/>
              <a:t>‹#›</a:t>
            </a:fld>
            <a:endParaRPr lang="en-US"/>
          </a:p>
        </p:txBody>
      </p:sp>
    </p:spTree>
    <p:extLst>
      <p:ext uri="{BB962C8B-B14F-4D97-AF65-F5344CB8AC3E}">
        <p14:creationId xmlns:p14="http://schemas.microsoft.com/office/powerpoint/2010/main" val="14659146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771900" y="857250"/>
            <a:ext cx="1600200" cy="23145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09D8F9-0442-EB43-A1A2-3442256B2D2B}" type="slidenum">
              <a:rPr lang="en-US" smtClean="0"/>
              <a:t>1</a:t>
            </a:fld>
            <a:endParaRPr lang="en-US"/>
          </a:p>
        </p:txBody>
      </p:sp>
    </p:spTree>
    <p:extLst>
      <p:ext uri="{BB962C8B-B14F-4D97-AF65-F5344CB8AC3E}">
        <p14:creationId xmlns:p14="http://schemas.microsoft.com/office/powerpoint/2010/main" val="16945191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09D8F9-0442-EB43-A1A2-3442256B2D2B}" type="slidenum">
              <a:rPr lang="en-US" smtClean="0"/>
              <a:t>2</a:t>
            </a:fld>
            <a:endParaRPr lang="en-US"/>
          </a:p>
        </p:txBody>
      </p:sp>
    </p:spTree>
    <p:extLst>
      <p:ext uri="{BB962C8B-B14F-4D97-AF65-F5344CB8AC3E}">
        <p14:creationId xmlns:p14="http://schemas.microsoft.com/office/powerpoint/2010/main" val="19213996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9C6D596-FE32-254F-962D-6CE860226135}" type="datetimeFigureOut">
              <a:rPr lang="en-US" smtClean="0"/>
              <a:t>1/21/19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8AABF3-CF44-794D-939C-988542B0C9B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9C6D596-FE32-254F-962D-6CE860226135}" type="datetimeFigureOut">
              <a:rPr lang="en-US" smtClean="0"/>
              <a:t>1/21/19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8AABF3-CF44-794D-939C-988542B0C9B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9C6D596-FE32-254F-962D-6CE860226135}" type="datetimeFigureOut">
              <a:rPr lang="en-US" smtClean="0"/>
              <a:t>1/21/19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8AABF3-CF44-794D-939C-988542B0C9B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9C6D596-FE32-254F-962D-6CE860226135}" type="datetimeFigureOut">
              <a:rPr lang="en-US" smtClean="0"/>
              <a:t>1/21/19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8AABF3-CF44-794D-939C-988542B0C9B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8" y="2469624"/>
            <a:ext cx="5915025" cy="4120620"/>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8" y="6629227"/>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9C6D596-FE32-254F-962D-6CE860226135}" type="datetimeFigureOut">
              <a:rPr lang="en-US" smtClean="0"/>
              <a:t>1/21/19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8AABF3-CF44-794D-939C-988542B0C9B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9C6D596-FE32-254F-962D-6CE860226135}" type="datetimeFigureOut">
              <a:rPr lang="en-US" smtClean="0"/>
              <a:t>1/21/19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8AABF3-CF44-794D-939C-988542B0C9B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3" y="527405"/>
            <a:ext cx="5915025" cy="1914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428348"/>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1" y="3618443"/>
            <a:ext cx="2901255" cy="53221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5" y="2428348"/>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5" y="3618443"/>
            <a:ext cx="2915543" cy="53221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9C6D596-FE32-254F-962D-6CE860226135}" type="datetimeFigureOut">
              <a:rPr lang="en-US" smtClean="0"/>
              <a:t>1/21/19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8AABF3-CF44-794D-939C-988542B0C9B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9C6D596-FE32-254F-962D-6CE860226135}" type="datetimeFigureOut">
              <a:rPr lang="en-US" smtClean="0"/>
              <a:t>1/21/19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8AABF3-CF44-794D-939C-988542B0C9B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C6D596-FE32-254F-962D-6CE860226135}" type="datetimeFigureOut">
              <a:rPr lang="en-US" smtClean="0"/>
              <a:t>1/21/19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8AABF3-CF44-794D-939C-988542B0C9B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5" y="1426284"/>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971801"/>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C6D596-FE32-254F-962D-6CE860226135}" type="datetimeFigureOut">
              <a:rPr lang="en-US" smtClean="0"/>
              <a:t>1/21/19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8AABF3-CF44-794D-939C-988542B0C9B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5" y="1426284"/>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72381" y="2971801"/>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C6D596-FE32-254F-962D-6CE860226135}" type="datetimeFigureOut">
              <a:rPr lang="en-US" smtClean="0"/>
              <a:t>1/21/19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8AABF3-CF44-794D-939C-988542B0C9B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90" y="527405"/>
            <a:ext cx="5915025" cy="1914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90" y="2637014"/>
            <a:ext cx="5915025" cy="628526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9181398"/>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9C6D596-FE32-254F-962D-6CE860226135}" type="datetimeFigureOut">
              <a:rPr lang="en-US" smtClean="0"/>
              <a:t>1/21/19</a:t>
            </a:fld>
            <a:endParaRPr lang="en-US"/>
          </a:p>
        </p:txBody>
      </p:sp>
      <p:sp>
        <p:nvSpPr>
          <p:cNvPr id="5" name="Footer Placeholder 4"/>
          <p:cNvSpPr>
            <a:spLocks noGrp="1"/>
          </p:cNvSpPr>
          <p:nvPr>
            <p:ph type="ftr" sz="quarter" idx="3"/>
          </p:nvPr>
        </p:nvSpPr>
        <p:spPr>
          <a:xfrm>
            <a:off x="2271715" y="9181398"/>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8"/>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38AABF3-CF44-794D-939C-988542B0C9B0}" type="slidenum">
              <a:rPr lang="en-US" smtClean="0"/>
              <a:t>‹#›</a:t>
            </a:fld>
            <a:endParaRPr lang="en-US"/>
          </a:p>
        </p:txBody>
      </p:sp>
    </p:spTree>
    <p:extLst>
      <p:ext uri="{BB962C8B-B14F-4D97-AF65-F5344CB8AC3E}">
        <p14:creationId xmlns:p14="http://schemas.microsoft.com/office/powerpoint/2010/main" val="175726362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image" Target="../media/image7.jpeg"/><Relationship Id="rId20" Type="http://schemas.openxmlformats.org/officeDocument/2006/relationships/image" Target="../media/image18.jpeg"/><Relationship Id="rId21" Type="http://schemas.openxmlformats.org/officeDocument/2006/relationships/image" Target="../media/image19.jpg"/><Relationship Id="rId22" Type="http://schemas.openxmlformats.org/officeDocument/2006/relationships/image" Target="../media/image20.jpg"/><Relationship Id="rId23" Type="http://schemas.openxmlformats.org/officeDocument/2006/relationships/image" Target="../media/image21.jpeg"/><Relationship Id="rId24" Type="http://schemas.openxmlformats.org/officeDocument/2006/relationships/image" Target="../media/image22.jpeg"/><Relationship Id="rId25" Type="http://schemas.openxmlformats.org/officeDocument/2006/relationships/image" Target="../media/image23.jpeg"/><Relationship Id="rId26" Type="http://schemas.openxmlformats.org/officeDocument/2006/relationships/image" Target="../media/image24.jpeg"/><Relationship Id="rId27" Type="http://schemas.openxmlformats.org/officeDocument/2006/relationships/image" Target="../media/image25.jpg"/><Relationship Id="rId28" Type="http://schemas.openxmlformats.org/officeDocument/2006/relationships/image" Target="../media/image26.png"/><Relationship Id="rId10" Type="http://schemas.openxmlformats.org/officeDocument/2006/relationships/image" Target="../media/image8.jpeg"/><Relationship Id="rId11" Type="http://schemas.openxmlformats.org/officeDocument/2006/relationships/image" Target="../media/image9.jpg"/><Relationship Id="rId12" Type="http://schemas.openxmlformats.org/officeDocument/2006/relationships/image" Target="../media/image10.jpg"/><Relationship Id="rId13" Type="http://schemas.openxmlformats.org/officeDocument/2006/relationships/image" Target="../media/image11.jpg"/><Relationship Id="rId14" Type="http://schemas.openxmlformats.org/officeDocument/2006/relationships/image" Target="../media/image12.gif"/><Relationship Id="rId15" Type="http://schemas.openxmlformats.org/officeDocument/2006/relationships/image" Target="../media/image13.JPG"/><Relationship Id="rId16" Type="http://schemas.openxmlformats.org/officeDocument/2006/relationships/image" Target="../media/image14.jpeg"/><Relationship Id="rId17" Type="http://schemas.openxmlformats.org/officeDocument/2006/relationships/image" Target="../media/image15.jpg"/><Relationship Id="rId18" Type="http://schemas.openxmlformats.org/officeDocument/2006/relationships/image" Target="../media/image16.jpg"/><Relationship Id="rId19" Type="http://schemas.openxmlformats.org/officeDocument/2006/relationships/image" Target="../media/image17.png"/><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 Id="rId4" Type="http://schemas.openxmlformats.org/officeDocument/2006/relationships/image" Target="../media/image2.jpg"/><Relationship Id="rId5" Type="http://schemas.openxmlformats.org/officeDocument/2006/relationships/image" Target="../media/image3.jpeg"/><Relationship Id="rId6" Type="http://schemas.openxmlformats.org/officeDocument/2006/relationships/image" Target="../media/image4.jpg"/><Relationship Id="rId7" Type="http://schemas.openxmlformats.org/officeDocument/2006/relationships/image" Target="../media/image5.jpg"/><Relationship Id="rId8" Type="http://schemas.openxmlformats.org/officeDocument/2006/relationships/image" Target="../media/image6.jpg"/></Relationships>
</file>

<file path=ppt/slides/_rels/slide2.xml.rels><?xml version="1.0" encoding="UTF-8" standalone="yes"?>
<Relationships xmlns="http://schemas.openxmlformats.org/package/2006/relationships"><Relationship Id="rId9" Type="http://schemas.openxmlformats.org/officeDocument/2006/relationships/image" Target="../media/image5.jpg"/><Relationship Id="rId20" Type="http://schemas.openxmlformats.org/officeDocument/2006/relationships/image" Target="../media/image27.jpeg"/><Relationship Id="rId21" Type="http://schemas.openxmlformats.org/officeDocument/2006/relationships/image" Target="../media/image12.gif"/><Relationship Id="rId22" Type="http://schemas.openxmlformats.org/officeDocument/2006/relationships/image" Target="../media/image25.jpg"/><Relationship Id="rId23" Type="http://schemas.openxmlformats.org/officeDocument/2006/relationships/image" Target="../media/image23.jpeg"/><Relationship Id="rId24" Type="http://schemas.openxmlformats.org/officeDocument/2006/relationships/image" Target="../media/image22.jpeg"/><Relationship Id="rId25" Type="http://schemas.openxmlformats.org/officeDocument/2006/relationships/image" Target="../media/image19.jpg"/><Relationship Id="rId26" Type="http://schemas.openxmlformats.org/officeDocument/2006/relationships/image" Target="../media/image21.jpeg"/><Relationship Id="rId27" Type="http://schemas.openxmlformats.org/officeDocument/2006/relationships/image" Target="../media/image18.jpeg"/><Relationship Id="rId28" Type="http://schemas.openxmlformats.org/officeDocument/2006/relationships/image" Target="../media/image24.jpeg"/><Relationship Id="rId29" Type="http://schemas.openxmlformats.org/officeDocument/2006/relationships/image" Target="../media/image20.jpg"/><Relationship Id="rId10" Type="http://schemas.openxmlformats.org/officeDocument/2006/relationships/image" Target="../media/image6.jpg"/><Relationship Id="rId11" Type="http://schemas.openxmlformats.org/officeDocument/2006/relationships/image" Target="../media/image7.jpeg"/><Relationship Id="rId12" Type="http://schemas.openxmlformats.org/officeDocument/2006/relationships/image" Target="../media/image8.jpeg"/><Relationship Id="rId13" Type="http://schemas.openxmlformats.org/officeDocument/2006/relationships/image" Target="../media/image9.jpg"/><Relationship Id="rId14" Type="http://schemas.openxmlformats.org/officeDocument/2006/relationships/image" Target="../media/image10.jpg"/><Relationship Id="rId15" Type="http://schemas.openxmlformats.org/officeDocument/2006/relationships/image" Target="../media/image16.jpg"/><Relationship Id="rId16" Type="http://schemas.openxmlformats.org/officeDocument/2006/relationships/image" Target="../media/image11.jpg"/><Relationship Id="rId17" Type="http://schemas.openxmlformats.org/officeDocument/2006/relationships/image" Target="../media/image13.JPG"/><Relationship Id="rId18" Type="http://schemas.openxmlformats.org/officeDocument/2006/relationships/image" Target="../media/image14.jpeg"/><Relationship Id="rId19" Type="http://schemas.openxmlformats.org/officeDocument/2006/relationships/image" Target="../media/image15.jpg"/><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7.png"/><Relationship Id="rId4" Type="http://schemas.openxmlformats.org/officeDocument/2006/relationships/image" Target="../media/image26.png"/><Relationship Id="rId5" Type="http://schemas.openxmlformats.org/officeDocument/2006/relationships/image" Target="../media/image1.jpeg"/><Relationship Id="rId6" Type="http://schemas.openxmlformats.org/officeDocument/2006/relationships/image" Target="../media/image2.jpg"/><Relationship Id="rId7" Type="http://schemas.openxmlformats.org/officeDocument/2006/relationships/image" Target="../media/image3.jpeg"/><Relationship Id="rId8"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alpha val="0"/>
          </a:schemeClr>
        </a:solidFill>
        <a:effectLst/>
      </p:bgPr>
    </p:bg>
    <p:spTree>
      <p:nvGrpSpPr>
        <p:cNvPr id="1" name=""/>
        <p:cNvGrpSpPr/>
        <p:nvPr/>
      </p:nvGrpSpPr>
      <p:grpSpPr>
        <a:xfrm>
          <a:off x="0" y="0"/>
          <a:ext cx="0" cy="0"/>
          <a:chOff x="0" y="0"/>
          <a:chExt cx="0" cy="0"/>
        </a:xfrm>
      </p:grpSpPr>
      <p:sp>
        <p:nvSpPr>
          <p:cNvPr id="6" name="TextBox 5"/>
          <p:cNvSpPr txBox="1"/>
          <p:nvPr/>
        </p:nvSpPr>
        <p:spPr>
          <a:xfrm>
            <a:off x="0" y="-238777"/>
            <a:ext cx="6927329" cy="10338973"/>
          </a:xfrm>
          <a:prstGeom prst="rect">
            <a:avLst/>
          </a:prstGeom>
          <a:solidFill>
            <a:srgbClr val="92D050"/>
          </a:solidFill>
          <a:ln>
            <a:noFill/>
          </a:ln>
        </p:spPr>
        <p:txBody>
          <a:bodyPr wrap="square" rtlCol="0">
            <a:spAutoFit/>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7" name="TextBox 6"/>
          <p:cNvSpPr txBox="1"/>
          <p:nvPr/>
        </p:nvSpPr>
        <p:spPr>
          <a:xfrm>
            <a:off x="0" y="22704"/>
            <a:ext cx="6912000" cy="648000"/>
          </a:xfrm>
          <a:prstGeom prst="rect">
            <a:avLst/>
          </a:prstGeom>
          <a:solidFill>
            <a:srgbClr val="FF0000"/>
          </a:solidFill>
          <a:ln/>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endParaRPr lang="en-US" b="1" i="1" dirty="0" smtClean="0">
              <a:solidFill>
                <a:schemeClr val="bg1">
                  <a:lumMod val="95000"/>
                </a:schemeClr>
              </a:solidFill>
              <a:latin typeface="Avenir Medium" charset="0"/>
              <a:ea typeface="Avenir Medium" charset="0"/>
              <a:cs typeface="Avenir Medium" charset="0"/>
            </a:endParaRPr>
          </a:p>
          <a:p>
            <a:pPr lvl="1"/>
            <a:r>
              <a:rPr lang="en-US" b="1" i="1" dirty="0" smtClean="0">
                <a:ln>
                  <a:solidFill>
                    <a:schemeClr val="bg1"/>
                  </a:solidFill>
                </a:ln>
                <a:solidFill>
                  <a:schemeClr val="bg1">
                    <a:lumMod val="95000"/>
                  </a:schemeClr>
                </a:solidFill>
                <a:latin typeface="Avenir Medium" charset="0"/>
                <a:ea typeface="Avenir Medium" charset="0"/>
                <a:cs typeface="Avenir Medium" charset="0"/>
              </a:rPr>
              <a:t>   Design </a:t>
            </a:r>
            <a:r>
              <a:rPr lang="en-US" b="1" i="1" dirty="0">
                <a:ln>
                  <a:solidFill>
                    <a:schemeClr val="bg1"/>
                  </a:solidFill>
                </a:ln>
                <a:solidFill>
                  <a:schemeClr val="bg1">
                    <a:lumMod val="95000"/>
                  </a:schemeClr>
                </a:solidFill>
                <a:latin typeface="Avenir Medium" charset="0"/>
                <a:ea typeface="Avenir Medium" charset="0"/>
                <a:cs typeface="Avenir Medium" charset="0"/>
              </a:rPr>
              <a:t>a Better Book Cover for a Red Dot Book </a:t>
            </a:r>
          </a:p>
        </p:txBody>
      </p:sp>
      <p:sp>
        <p:nvSpPr>
          <p:cNvPr id="8" name="TextBox 7"/>
          <p:cNvSpPr txBox="1"/>
          <p:nvPr/>
        </p:nvSpPr>
        <p:spPr>
          <a:xfrm>
            <a:off x="2" y="2591615"/>
            <a:ext cx="6900691" cy="7355860"/>
          </a:xfrm>
          <a:prstGeom prst="rect">
            <a:avLst/>
          </a:prstGeom>
          <a:noFill/>
          <a:ln>
            <a:solidFill>
              <a:schemeClr val="tx1"/>
            </a:solidFill>
          </a:ln>
        </p:spPr>
        <p:txBody>
          <a:bodyPr wrap="square" rtlCol="0">
            <a:spAutoFit/>
          </a:bodyPr>
          <a:lstStyle/>
          <a:p>
            <a:r>
              <a:rPr lang="en-GB" dirty="0"/>
              <a:t> </a:t>
            </a:r>
          </a:p>
          <a:p>
            <a:pPr algn="just"/>
            <a:r>
              <a:rPr lang="en-GB" sz="1400" i="1" dirty="0" smtClean="0"/>
              <a:t>                             </a:t>
            </a:r>
            <a:r>
              <a:rPr lang="en-GB" sz="1400" b="1" i="1" dirty="0" smtClean="0">
                <a:solidFill>
                  <a:schemeClr val="bg1"/>
                </a:solidFill>
              </a:rPr>
              <a:t>Matured </a:t>
            </a:r>
            <a:r>
              <a:rPr lang="en-GB" sz="1400" b="1" dirty="0" smtClean="0">
                <a:solidFill>
                  <a:schemeClr val="bg1"/>
                </a:solidFill>
              </a:rPr>
              <a:t>Readers                                                         Older Readers</a:t>
            </a:r>
          </a:p>
          <a:p>
            <a:pPr algn="just"/>
            <a:endParaRPr lang="en-GB" sz="1400" dirty="0" smtClean="0"/>
          </a:p>
          <a:p>
            <a:pPr algn="just"/>
            <a:r>
              <a:rPr lang="en-GB" dirty="0" smtClean="0"/>
              <a:t>All Students </a:t>
            </a:r>
            <a:r>
              <a:rPr lang="en-GB" dirty="0"/>
              <a:t>may submit a ‘Better Book Cover’ to </a:t>
            </a:r>
            <a:r>
              <a:rPr lang="en-GB" dirty="0" smtClean="0"/>
              <a:t>be </a:t>
            </a:r>
            <a:r>
              <a:rPr lang="en-GB" dirty="0"/>
              <a:t>judged during the Nationwide Readers’ Cup Festival. Please </a:t>
            </a:r>
            <a:r>
              <a:rPr lang="en-GB" dirty="0" smtClean="0"/>
              <a:t>submit your </a:t>
            </a:r>
            <a:r>
              <a:rPr lang="en-GB" dirty="0"/>
              <a:t>cover to the library on </a:t>
            </a:r>
            <a:r>
              <a:rPr lang="en-GB" dirty="0" smtClean="0"/>
              <a:t>time. You </a:t>
            </a:r>
            <a:r>
              <a:rPr lang="en-GB" dirty="0"/>
              <a:t>may draw by hand or use digital images, as long as they are allowed to be used and are from ‘Creative Commons’ or another public domain.</a:t>
            </a:r>
          </a:p>
          <a:p>
            <a:pPr algn="just"/>
            <a:r>
              <a:rPr lang="en-GB" dirty="0"/>
              <a:t> </a:t>
            </a:r>
          </a:p>
          <a:p>
            <a:pPr algn="just"/>
            <a:r>
              <a:rPr lang="en-GB" dirty="0" smtClean="0"/>
              <a:t>Librarians will chose </a:t>
            </a:r>
            <a:r>
              <a:rPr lang="en-GB" dirty="0"/>
              <a:t>the best 3 from each category to be entered in </a:t>
            </a:r>
          </a:p>
          <a:p>
            <a:pPr algn="just"/>
            <a:r>
              <a:rPr lang="en-GB" dirty="0"/>
              <a:t>the </a:t>
            </a:r>
            <a:r>
              <a:rPr lang="en-GB" dirty="0" smtClean="0"/>
              <a:t>competition. Prizes to be won! </a:t>
            </a:r>
            <a:r>
              <a:rPr lang="en-GB" dirty="0"/>
              <a:t>Please follow the criteria below and if you have any questions ask your librarian</a:t>
            </a:r>
            <a:r>
              <a:rPr lang="en-GB" sz="1600" dirty="0" smtClean="0"/>
              <a:t>.</a:t>
            </a:r>
            <a:endParaRPr lang="en-GB" sz="2400" b="1" dirty="0"/>
          </a:p>
          <a:p>
            <a:pPr algn="just"/>
            <a:endParaRPr lang="en-GB" b="1" dirty="0" smtClean="0"/>
          </a:p>
          <a:p>
            <a:pPr algn="just"/>
            <a:r>
              <a:rPr lang="en-GB" sz="1600" b="1" dirty="0" smtClean="0"/>
              <a:t>Due date: 25</a:t>
            </a:r>
            <a:r>
              <a:rPr lang="en-GB" sz="1600" b="1" baseline="30000" dirty="0" smtClean="0"/>
              <a:t>th</a:t>
            </a:r>
            <a:r>
              <a:rPr lang="en-GB" sz="1600" b="1" dirty="0" smtClean="0"/>
              <a:t> March 2019</a:t>
            </a:r>
            <a:endParaRPr lang="en-GB" sz="1600" dirty="0"/>
          </a:p>
          <a:p>
            <a:r>
              <a:rPr lang="en-GB" sz="1600" b="1" dirty="0"/>
              <a:t> </a:t>
            </a:r>
            <a:endParaRPr lang="en-GB" sz="1600" dirty="0"/>
          </a:p>
          <a:p>
            <a:r>
              <a:rPr lang="en-GB" sz="1600" b="1" dirty="0"/>
              <a:t>Checklist</a:t>
            </a:r>
            <a:endParaRPr lang="en-GB" sz="1600" dirty="0"/>
          </a:p>
          <a:p>
            <a:pPr marL="285750" indent="-285750">
              <a:buFont typeface="Arial" charset="0"/>
              <a:buChar char="•"/>
            </a:pPr>
            <a:r>
              <a:rPr lang="en-GB" sz="1600" dirty="0"/>
              <a:t>A4</a:t>
            </a:r>
          </a:p>
          <a:p>
            <a:pPr marL="285750" indent="-285750">
              <a:buFont typeface="Arial" charset="0"/>
              <a:buChar char="•"/>
            </a:pPr>
            <a:r>
              <a:rPr lang="en-GB" sz="1600" dirty="0"/>
              <a:t>Font is easy to read</a:t>
            </a:r>
          </a:p>
          <a:p>
            <a:pPr marL="285750" indent="-285750">
              <a:buFont typeface="Arial" charset="0"/>
              <a:buChar char="•"/>
            </a:pPr>
            <a:r>
              <a:rPr lang="en-GB" sz="1600" dirty="0"/>
              <a:t>All essential information is visible (title, author and illustrator)</a:t>
            </a:r>
          </a:p>
          <a:p>
            <a:pPr marL="285750" indent="-285750">
              <a:buFont typeface="Arial" charset="0"/>
              <a:buChar char="•"/>
            </a:pPr>
            <a:r>
              <a:rPr lang="en-GB" sz="1600" dirty="0"/>
              <a:t>Images have a good connection to the story</a:t>
            </a:r>
          </a:p>
          <a:p>
            <a:pPr marL="285750" indent="-285750">
              <a:buFont typeface="Arial" charset="0"/>
              <a:buChar char="•"/>
            </a:pPr>
            <a:r>
              <a:rPr lang="en-GB" sz="1600" dirty="0"/>
              <a:t>Work is neat and reflects knowledge of the book</a:t>
            </a:r>
          </a:p>
          <a:p>
            <a:pPr marL="285750" indent="-285750">
              <a:buFont typeface="Arial" charset="0"/>
              <a:buChar char="•"/>
            </a:pPr>
            <a:r>
              <a:rPr lang="en-GB" sz="1600" dirty="0"/>
              <a:t>Images from the internet must be given credit by listing the URL on the back of the cover</a:t>
            </a:r>
          </a:p>
          <a:p>
            <a:pPr marL="285750" indent="-285750">
              <a:buFont typeface="Arial" charset="0"/>
              <a:buChar char="•"/>
            </a:pPr>
            <a:r>
              <a:rPr lang="en-GB" sz="1600" dirty="0"/>
              <a:t>Images found on the internet must be royalty free and follow the</a:t>
            </a:r>
          </a:p>
          <a:p>
            <a:r>
              <a:rPr lang="en-GB" sz="1600" dirty="0"/>
              <a:t>       proper usage rights </a:t>
            </a:r>
          </a:p>
          <a:p>
            <a:endParaRPr lang="en-GB" dirty="0"/>
          </a:p>
          <a:p>
            <a:endParaRPr lang="en-GB" dirty="0" smtClean="0"/>
          </a:p>
          <a:p>
            <a:endParaRPr lang="en-GB" dirty="0"/>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33" y="695366"/>
            <a:ext cx="921336" cy="1092072"/>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670" y="1787438"/>
            <a:ext cx="975031" cy="1092072"/>
          </a:xfrm>
          <a:prstGeom prst="rect">
            <a:avLst/>
          </a:prstGeom>
        </p:spPr>
      </p:pic>
      <p:pic>
        <p:nvPicPr>
          <p:cNvPr id="12" name="Pictur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61900" y="693357"/>
            <a:ext cx="905701" cy="1153044"/>
          </a:xfrm>
          <a:prstGeom prst="rect">
            <a:avLst/>
          </a:prstGeom>
        </p:spPr>
      </p:pic>
      <p:pic>
        <p:nvPicPr>
          <p:cNvPr id="13" name="Picture 1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845251" y="700912"/>
            <a:ext cx="879539" cy="1065110"/>
          </a:xfrm>
          <a:prstGeom prst="rect">
            <a:avLst/>
          </a:prstGeom>
        </p:spPr>
      </p:pic>
      <p:pic>
        <p:nvPicPr>
          <p:cNvPr id="14" name="Picture 1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78703" y="1758077"/>
            <a:ext cx="956438" cy="1100017"/>
          </a:xfrm>
          <a:prstGeom prst="rect">
            <a:avLst/>
          </a:prstGeom>
        </p:spPr>
      </p:pic>
      <p:pic>
        <p:nvPicPr>
          <p:cNvPr id="15" name="Picture 1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908880" y="1769434"/>
            <a:ext cx="843521" cy="1152356"/>
          </a:xfrm>
          <a:prstGeom prst="rect">
            <a:avLst/>
          </a:prstGeom>
        </p:spPr>
      </p:pic>
      <p:pic>
        <p:nvPicPr>
          <p:cNvPr id="17" name="Picture 16"/>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704485" y="695366"/>
            <a:ext cx="861383" cy="1102736"/>
          </a:xfrm>
          <a:prstGeom prst="rect">
            <a:avLst/>
          </a:prstGeom>
        </p:spPr>
      </p:pic>
      <p:pic>
        <p:nvPicPr>
          <p:cNvPr id="19" name="Picture 18"/>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739419" y="1777307"/>
            <a:ext cx="860061" cy="1142338"/>
          </a:xfrm>
          <a:prstGeom prst="rect">
            <a:avLst/>
          </a:prstGeom>
        </p:spPr>
      </p:pic>
      <p:pic>
        <p:nvPicPr>
          <p:cNvPr id="20" name="Picture 19"/>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12112" y="664013"/>
            <a:ext cx="817040" cy="1124706"/>
          </a:xfrm>
          <a:prstGeom prst="rect">
            <a:avLst/>
          </a:prstGeom>
        </p:spPr>
      </p:pic>
      <p:pic>
        <p:nvPicPr>
          <p:cNvPr id="21" name="Picture 20"/>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941411" y="1744594"/>
            <a:ext cx="916589" cy="1061976"/>
          </a:xfrm>
          <a:prstGeom prst="rect">
            <a:avLst/>
          </a:prstGeom>
        </p:spPr>
      </p:pic>
      <p:pic>
        <p:nvPicPr>
          <p:cNvPr id="22" name="Picture 21"/>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5137650" y="1768271"/>
            <a:ext cx="803761" cy="1075823"/>
          </a:xfrm>
          <a:prstGeom prst="rect">
            <a:avLst/>
          </a:prstGeom>
        </p:spPr>
      </p:pic>
      <p:pic>
        <p:nvPicPr>
          <p:cNvPr id="23" name="Picture 22"/>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5109141" y="693356"/>
            <a:ext cx="924264" cy="1075823"/>
          </a:xfrm>
          <a:prstGeom prst="rect">
            <a:avLst/>
          </a:prstGeom>
        </p:spPr>
      </p:pic>
      <p:pic>
        <p:nvPicPr>
          <p:cNvPr id="24" name="Picture 23"/>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4323313" y="1756334"/>
            <a:ext cx="800620" cy="1107021"/>
          </a:xfrm>
          <a:prstGeom prst="rect">
            <a:avLst/>
          </a:prstGeom>
        </p:spPr>
      </p:pic>
      <p:pic>
        <p:nvPicPr>
          <p:cNvPr id="25" name="Picture 24"/>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3561674" y="1770044"/>
            <a:ext cx="833391" cy="1109465"/>
          </a:xfrm>
          <a:prstGeom prst="rect">
            <a:avLst/>
          </a:prstGeom>
        </p:spPr>
      </p:pic>
      <p:pic>
        <p:nvPicPr>
          <p:cNvPr id="26" name="Picture 25"/>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5925354" y="661156"/>
            <a:ext cx="932647" cy="1130421"/>
          </a:xfrm>
          <a:prstGeom prst="rect">
            <a:avLst/>
          </a:prstGeom>
        </p:spPr>
      </p:pic>
      <p:pic>
        <p:nvPicPr>
          <p:cNvPr id="31" name="Picture 30"/>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3556492" y="680386"/>
            <a:ext cx="766633" cy="1101762"/>
          </a:xfrm>
          <a:prstGeom prst="rect">
            <a:avLst/>
          </a:prstGeom>
        </p:spPr>
      </p:pic>
      <p:pic>
        <p:nvPicPr>
          <p:cNvPr id="33" name="Picture 32"/>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6101362" y="8552178"/>
            <a:ext cx="573024" cy="890016"/>
          </a:xfrm>
          <a:prstGeom prst="rect">
            <a:avLst/>
          </a:prstGeom>
        </p:spPr>
      </p:pic>
      <p:sp>
        <p:nvSpPr>
          <p:cNvPr id="36" name="Cloud 35"/>
          <p:cNvSpPr/>
          <p:nvPr/>
        </p:nvSpPr>
        <p:spPr>
          <a:xfrm rot="813335">
            <a:off x="5816677" y="216474"/>
            <a:ext cx="1021030" cy="658792"/>
          </a:xfrm>
          <a:prstGeom prst="clou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p:cNvSpPr txBox="1"/>
          <p:nvPr/>
        </p:nvSpPr>
        <p:spPr>
          <a:xfrm rot="510644">
            <a:off x="5981990" y="304159"/>
            <a:ext cx="703078" cy="523220"/>
          </a:xfrm>
          <a:prstGeom prst="rect">
            <a:avLst/>
          </a:prstGeom>
          <a:noFill/>
        </p:spPr>
        <p:txBody>
          <a:bodyPr wrap="square" rtlCol="0">
            <a:spAutoFit/>
          </a:bodyPr>
          <a:lstStyle/>
          <a:p>
            <a:r>
              <a:rPr lang="en-US" sz="1400" dirty="0" smtClean="0"/>
              <a:t>2018-2019</a:t>
            </a:r>
            <a:endParaRPr lang="en-US" sz="1400" dirty="0"/>
          </a:p>
        </p:txBody>
      </p:sp>
      <p:pic>
        <p:nvPicPr>
          <p:cNvPr id="2" name="Picture 1"/>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33835" y="693390"/>
            <a:ext cx="927877" cy="1047893"/>
          </a:xfrm>
          <a:prstGeom prst="rect">
            <a:avLst/>
          </a:prstGeom>
        </p:spPr>
      </p:pic>
      <p:pic>
        <p:nvPicPr>
          <p:cNvPr id="3" name="Picture 2"/>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975429" y="670704"/>
            <a:ext cx="922144" cy="1116734"/>
          </a:xfrm>
          <a:prstGeom prst="rect">
            <a:avLst/>
          </a:prstGeom>
        </p:spPr>
      </p:pic>
      <p:pic>
        <p:nvPicPr>
          <p:cNvPr id="4" name="Picture 3"/>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1904186" y="660861"/>
            <a:ext cx="786575" cy="1116445"/>
          </a:xfrm>
          <a:prstGeom prst="rect">
            <a:avLst/>
          </a:prstGeom>
        </p:spPr>
      </p:pic>
      <p:pic>
        <p:nvPicPr>
          <p:cNvPr id="5" name="Picture 4"/>
          <p:cNvPicPr>
            <a:picLocks noChangeAspect="1"/>
          </p:cNvPicPr>
          <p:nvPr/>
        </p:nvPicPr>
        <p:blipFill>
          <a:blip r:embed="rId23">
            <a:extLst>
              <a:ext uri="{28A0092B-C50C-407E-A947-70E740481C1C}">
                <a14:useLocalDpi xmlns:a14="http://schemas.microsoft.com/office/drawing/2010/main" val="0"/>
              </a:ext>
            </a:extLst>
          </a:blip>
          <a:stretch>
            <a:fillRect/>
          </a:stretch>
        </p:blipFill>
        <p:spPr>
          <a:xfrm>
            <a:off x="2701276" y="660861"/>
            <a:ext cx="851663" cy="1107410"/>
          </a:xfrm>
          <a:prstGeom prst="rect">
            <a:avLst/>
          </a:prstGeom>
        </p:spPr>
      </p:pic>
      <p:pic>
        <p:nvPicPr>
          <p:cNvPr id="11" name="Picture 10"/>
          <p:cNvPicPr>
            <a:picLocks noChangeAspect="1"/>
          </p:cNvPicPr>
          <p:nvPr/>
        </p:nvPicPr>
        <p:blipFill>
          <a:blip r:embed="rId24">
            <a:extLst>
              <a:ext uri="{28A0092B-C50C-407E-A947-70E740481C1C}">
                <a14:useLocalDpi xmlns:a14="http://schemas.microsoft.com/office/drawing/2010/main" val="0"/>
              </a:ext>
            </a:extLst>
          </a:blip>
          <a:stretch>
            <a:fillRect/>
          </a:stretch>
        </p:blipFill>
        <p:spPr>
          <a:xfrm>
            <a:off x="16147" y="1756334"/>
            <a:ext cx="954058" cy="1101760"/>
          </a:xfrm>
          <a:prstGeom prst="rect">
            <a:avLst/>
          </a:prstGeom>
        </p:spPr>
      </p:pic>
      <p:pic>
        <p:nvPicPr>
          <p:cNvPr id="16" name="Picture 15"/>
          <p:cNvPicPr>
            <a:picLocks noChangeAspect="1"/>
          </p:cNvPicPr>
          <p:nvPr/>
        </p:nvPicPr>
        <p:blipFill>
          <a:blip r:embed="rId25">
            <a:extLst>
              <a:ext uri="{28A0092B-C50C-407E-A947-70E740481C1C}">
                <a14:useLocalDpi xmlns:a14="http://schemas.microsoft.com/office/drawing/2010/main" val="0"/>
              </a:ext>
            </a:extLst>
          </a:blip>
          <a:stretch>
            <a:fillRect/>
          </a:stretch>
        </p:blipFill>
        <p:spPr>
          <a:xfrm>
            <a:off x="979519" y="1741283"/>
            <a:ext cx="924479" cy="1138226"/>
          </a:xfrm>
          <a:prstGeom prst="rect">
            <a:avLst/>
          </a:prstGeom>
        </p:spPr>
      </p:pic>
      <p:pic>
        <p:nvPicPr>
          <p:cNvPr id="18" name="Picture 17"/>
          <p:cNvPicPr>
            <a:picLocks noChangeAspect="1"/>
          </p:cNvPicPr>
          <p:nvPr/>
        </p:nvPicPr>
        <p:blipFill>
          <a:blip r:embed="rId26">
            <a:extLst>
              <a:ext uri="{28A0092B-C50C-407E-A947-70E740481C1C}">
                <a14:useLocalDpi xmlns:a14="http://schemas.microsoft.com/office/drawing/2010/main" val="0"/>
              </a:ext>
            </a:extLst>
          </a:blip>
          <a:stretch>
            <a:fillRect/>
          </a:stretch>
        </p:blipFill>
        <p:spPr>
          <a:xfrm>
            <a:off x="1880223" y="1755188"/>
            <a:ext cx="832560" cy="1164457"/>
          </a:xfrm>
          <a:prstGeom prst="rect">
            <a:avLst/>
          </a:prstGeom>
        </p:spPr>
      </p:pic>
      <p:pic>
        <p:nvPicPr>
          <p:cNvPr id="27" name="Picture 26"/>
          <p:cNvPicPr>
            <a:picLocks noChangeAspect="1"/>
          </p:cNvPicPr>
          <p:nvPr/>
        </p:nvPicPr>
        <p:blipFill>
          <a:blip r:embed="rId27">
            <a:extLst>
              <a:ext uri="{28A0092B-C50C-407E-A947-70E740481C1C}">
                <a14:useLocalDpi xmlns:a14="http://schemas.microsoft.com/office/drawing/2010/main" val="0"/>
              </a:ext>
            </a:extLst>
          </a:blip>
          <a:stretch>
            <a:fillRect/>
          </a:stretch>
        </p:blipFill>
        <p:spPr>
          <a:xfrm>
            <a:off x="2693775" y="1766021"/>
            <a:ext cx="880591" cy="1113487"/>
          </a:xfrm>
          <a:prstGeom prst="rect">
            <a:avLst/>
          </a:prstGeom>
        </p:spPr>
      </p:pic>
      <p:pic>
        <p:nvPicPr>
          <p:cNvPr id="32" name="Picture 31"/>
          <p:cNvPicPr>
            <a:picLocks noChangeAspect="1"/>
          </p:cNvPicPr>
          <p:nvPr/>
        </p:nvPicPr>
        <p:blipFill>
          <a:blip r:embed="rId28">
            <a:extLst>
              <a:ext uri="{28A0092B-C50C-407E-A947-70E740481C1C}">
                <a14:useLocalDpi xmlns:a14="http://schemas.microsoft.com/office/drawing/2010/main" val="0"/>
              </a:ext>
            </a:extLst>
          </a:blip>
          <a:stretch>
            <a:fillRect/>
          </a:stretch>
        </p:blipFill>
        <p:spPr>
          <a:xfrm>
            <a:off x="3169449" y="1571108"/>
            <a:ext cx="917134" cy="941675"/>
          </a:xfrm>
          <a:prstGeom prst="rect">
            <a:avLst/>
          </a:prstGeom>
        </p:spPr>
      </p:pic>
    </p:spTree>
    <p:extLst>
      <p:ext uri="{BB962C8B-B14F-4D97-AF65-F5344CB8AC3E}">
        <p14:creationId xmlns:p14="http://schemas.microsoft.com/office/powerpoint/2010/main" val="1301567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50353" y="8639027"/>
            <a:ext cx="567505" cy="881445"/>
          </a:xfrm>
          <a:prstGeom prst="rect">
            <a:avLst/>
          </a:prstGeom>
        </p:spPr>
      </p:pic>
      <p:sp>
        <p:nvSpPr>
          <p:cNvPr id="7" name="Rectangle 6"/>
          <p:cNvSpPr/>
          <p:nvPr/>
        </p:nvSpPr>
        <p:spPr>
          <a:xfrm>
            <a:off x="242213" y="2724523"/>
            <a:ext cx="6063994" cy="7751353"/>
          </a:xfrm>
          <a:prstGeom prst="rect">
            <a:avLst/>
          </a:prstGeom>
        </p:spPr>
        <p:txBody>
          <a:bodyPr wrap="square">
            <a:spAutoFit/>
          </a:bodyPr>
          <a:lstStyle/>
          <a:p>
            <a:pPr>
              <a:lnSpc>
                <a:spcPct val="115000"/>
              </a:lnSpc>
              <a:spcAft>
                <a:spcPts val="0"/>
              </a:spcAft>
            </a:pPr>
            <a:r>
              <a:rPr lang="en-GB" sz="1400" dirty="0" smtClean="0">
                <a:effectLst/>
                <a:latin typeface="Avenir Medium" charset="0"/>
                <a:ea typeface="Avenir Medium" charset="0"/>
                <a:cs typeface="Avenir Medium" charset="0"/>
              </a:rPr>
              <a:t>All Students submit a ‘Book Trailer’ to be judged during the Nationwide Readers’ Cup Festival. Please submit your book trailer to the library on time. You may use digital images, as long as they are allowed to be used and are from ‘Creative Commons’ or another public domain.</a:t>
            </a:r>
          </a:p>
          <a:p>
            <a:pPr lvl="1"/>
            <a:r>
              <a:rPr lang="en-GB" sz="1400" dirty="0" smtClean="0">
                <a:effectLst/>
                <a:latin typeface="Avenir Medium" charset="0"/>
                <a:ea typeface="Avenir Medium" charset="0"/>
                <a:cs typeface="Avenir Medium" charset="0"/>
              </a:rPr>
              <a:t> </a:t>
            </a:r>
          </a:p>
          <a:p>
            <a:pPr>
              <a:lnSpc>
                <a:spcPct val="115000"/>
              </a:lnSpc>
              <a:spcAft>
                <a:spcPts val="0"/>
              </a:spcAft>
            </a:pPr>
            <a:r>
              <a:rPr lang="en-GB" sz="1400" dirty="0" smtClean="0">
                <a:effectLst/>
                <a:latin typeface="Avenir Medium" charset="0"/>
                <a:ea typeface="Avenir Medium" charset="0"/>
                <a:cs typeface="Avenir Medium" charset="0"/>
              </a:rPr>
              <a:t>Librarians will chose the best 3 from each category to be entered in the competition. Your video will be shared during the Readers Cup Festival and there will be prizes. </a:t>
            </a:r>
          </a:p>
          <a:p>
            <a:pPr>
              <a:lnSpc>
                <a:spcPct val="115000"/>
              </a:lnSpc>
              <a:spcAft>
                <a:spcPts val="0"/>
              </a:spcAft>
            </a:pPr>
            <a:r>
              <a:rPr lang="en-GB" sz="1400" dirty="0">
                <a:latin typeface="Avenir Medium" charset="0"/>
                <a:ea typeface="Avenir Medium" charset="0"/>
                <a:cs typeface="Avenir Medium" charset="0"/>
              </a:rPr>
              <a:t>P</a:t>
            </a:r>
            <a:r>
              <a:rPr lang="en-GB" sz="1400" dirty="0" smtClean="0">
                <a:effectLst/>
                <a:latin typeface="Avenir Medium" charset="0"/>
                <a:ea typeface="Avenir Medium" charset="0"/>
                <a:cs typeface="Avenir Medium" charset="0"/>
              </a:rPr>
              <a:t>lease follow the criteria below and if you have any questions ask your librarian.</a:t>
            </a:r>
          </a:p>
          <a:p>
            <a:pPr>
              <a:spcAft>
                <a:spcPts val="0"/>
              </a:spcAft>
            </a:pPr>
            <a:r>
              <a:rPr lang="en-GB" sz="1400" dirty="0" smtClean="0">
                <a:effectLst/>
                <a:latin typeface="Avenir Medium" charset="0"/>
                <a:ea typeface="Avenir Medium" charset="0"/>
                <a:cs typeface="Avenir Medium" charset="0"/>
              </a:rPr>
              <a:t> </a:t>
            </a:r>
          </a:p>
          <a:p>
            <a:pPr>
              <a:lnSpc>
                <a:spcPct val="115000"/>
              </a:lnSpc>
              <a:spcAft>
                <a:spcPts val="0"/>
              </a:spcAft>
            </a:pPr>
            <a:r>
              <a:rPr lang="en-GB" sz="1600" b="1" dirty="0" smtClean="0">
                <a:effectLst/>
                <a:ea typeface="Avenir Medium" charset="0"/>
                <a:cs typeface="Avenir Medium" charset="0"/>
              </a:rPr>
              <a:t>Due date:    25</a:t>
            </a:r>
            <a:r>
              <a:rPr lang="en-GB" sz="1600" b="1" baseline="30000" dirty="0" smtClean="0">
                <a:effectLst/>
                <a:ea typeface="Avenir Medium" charset="0"/>
                <a:cs typeface="Avenir Medium" charset="0"/>
              </a:rPr>
              <a:t>th</a:t>
            </a:r>
            <a:r>
              <a:rPr lang="en-GB" sz="1600" b="1" dirty="0" smtClean="0">
                <a:effectLst/>
                <a:ea typeface="Avenir Medium" charset="0"/>
                <a:cs typeface="Avenir Medium" charset="0"/>
              </a:rPr>
              <a:t> March 2019 </a:t>
            </a:r>
          </a:p>
          <a:p>
            <a:pPr>
              <a:spcAft>
                <a:spcPts val="0"/>
              </a:spcAft>
            </a:pPr>
            <a:r>
              <a:rPr lang="en-GB" sz="1200" dirty="0" smtClean="0">
                <a:effectLst/>
                <a:latin typeface="Avenir Medium" charset="0"/>
                <a:ea typeface="Avenir Medium" charset="0"/>
                <a:cs typeface="Avenir Medium" charset="0"/>
              </a:rPr>
              <a:t>                             </a:t>
            </a:r>
          </a:p>
          <a:p>
            <a:pPr>
              <a:lnSpc>
                <a:spcPct val="115000"/>
              </a:lnSpc>
              <a:spcAft>
                <a:spcPts val="0"/>
              </a:spcAft>
            </a:pPr>
            <a:r>
              <a:rPr lang="en-GB" sz="1300" b="1" dirty="0" smtClean="0">
                <a:effectLst/>
                <a:latin typeface="Avenir Medium" charset="0"/>
                <a:ea typeface="Avenir Medium" charset="0"/>
                <a:cs typeface="Avenir Medium" charset="0"/>
              </a:rPr>
              <a:t>Checklist</a:t>
            </a:r>
          </a:p>
          <a:p>
            <a:pPr marL="342900" lvl="0" indent="-342900">
              <a:lnSpc>
                <a:spcPct val="115000"/>
              </a:lnSpc>
              <a:spcAft>
                <a:spcPts val="0"/>
              </a:spcAft>
              <a:buFont typeface="Arial" charset="0"/>
              <a:buChar char="●"/>
            </a:pPr>
            <a:r>
              <a:rPr lang="en-GB" sz="1300" u="none" strike="noStrike" dirty="0" smtClean="0">
                <a:effectLst/>
                <a:latin typeface="Avenir Medium" charset="0"/>
                <a:ea typeface="Avenir Medium" charset="0"/>
                <a:cs typeface="Avenir Medium" charset="0"/>
              </a:rPr>
              <a:t>30 seconds to 1 minute in length</a:t>
            </a:r>
          </a:p>
          <a:p>
            <a:pPr marL="342900" lvl="0" indent="-342900">
              <a:lnSpc>
                <a:spcPct val="115000"/>
              </a:lnSpc>
              <a:spcAft>
                <a:spcPts val="0"/>
              </a:spcAft>
              <a:buFont typeface="Arial" charset="0"/>
              <a:buChar char="●"/>
            </a:pPr>
            <a:r>
              <a:rPr lang="en-GB" sz="1300" u="none" strike="noStrike" dirty="0" smtClean="0">
                <a:effectLst/>
                <a:latin typeface="Avenir Medium" charset="0"/>
                <a:ea typeface="Avenir Medium" charset="0"/>
                <a:cs typeface="Avenir Medium" charset="0"/>
              </a:rPr>
              <a:t>Trailer should ‘hook’ the reader </a:t>
            </a:r>
          </a:p>
          <a:p>
            <a:pPr marL="342900" lvl="0" indent="-342900">
              <a:lnSpc>
                <a:spcPct val="115000"/>
              </a:lnSpc>
              <a:spcAft>
                <a:spcPts val="0"/>
              </a:spcAft>
              <a:buFont typeface="Arial" charset="0"/>
              <a:buChar char="●"/>
            </a:pPr>
            <a:r>
              <a:rPr lang="en-GB" sz="1300" u="none" strike="noStrike" dirty="0" smtClean="0">
                <a:effectLst/>
                <a:latin typeface="Avenir Medium" charset="0"/>
                <a:ea typeface="Avenir Medium" charset="0"/>
                <a:cs typeface="Avenir Medium" charset="0"/>
              </a:rPr>
              <a:t>Trailer may include details about the plot and characters with no spoilers</a:t>
            </a:r>
          </a:p>
          <a:p>
            <a:pPr marL="342900" lvl="0" indent="-342900">
              <a:lnSpc>
                <a:spcPct val="115000"/>
              </a:lnSpc>
              <a:spcAft>
                <a:spcPts val="0"/>
              </a:spcAft>
              <a:buFont typeface="Arial" charset="0"/>
              <a:buChar char="●"/>
            </a:pPr>
            <a:r>
              <a:rPr lang="en-GB" sz="1300" u="none" strike="noStrike" dirty="0" smtClean="0">
                <a:effectLst/>
                <a:latin typeface="Avenir Medium" charset="0"/>
                <a:ea typeface="Avenir Medium" charset="0"/>
                <a:cs typeface="Avenir Medium" charset="0"/>
              </a:rPr>
              <a:t>Format must be .</a:t>
            </a:r>
            <a:r>
              <a:rPr lang="en-GB" sz="1300" u="none" strike="noStrike" dirty="0" err="1" smtClean="0">
                <a:effectLst/>
                <a:latin typeface="Avenir Medium" charset="0"/>
                <a:ea typeface="Avenir Medium" charset="0"/>
                <a:cs typeface="Avenir Medium" charset="0"/>
              </a:rPr>
              <a:t>mov</a:t>
            </a:r>
            <a:r>
              <a:rPr lang="en-GB" sz="1300" u="none" strike="noStrike" dirty="0" smtClean="0">
                <a:effectLst/>
                <a:latin typeface="Avenir Medium" charset="0"/>
                <a:ea typeface="Avenir Medium" charset="0"/>
                <a:cs typeface="Avenir Medium" charset="0"/>
              </a:rPr>
              <a:t> or mp4 </a:t>
            </a:r>
          </a:p>
          <a:p>
            <a:pPr marL="342900" lvl="0" indent="-342900">
              <a:lnSpc>
                <a:spcPct val="115000"/>
              </a:lnSpc>
              <a:spcAft>
                <a:spcPts val="0"/>
              </a:spcAft>
              <a:buFont typeface="Arial" charset="0"/>
              <a:buChar char="●"/>
            </a:pPr>
            <a:r>
              <a:rPr lang="en-GB" sz="1300" u="none" strike="noStrike" dirty="0" smtClean="0">
                <a:effectLst/>
                <a:latin typeface="Avenir Medium" charset="0"/>
                <a:ea typeface="Avenir Medium" charset="0"/>
                <a:cs typeface="Avenir Medium" charset="0"/>
              </a:rPr>
              <a:t>Font is easy to read</a:t>
            </a:r>
          </a:p>
          <a:p>
            <a:pPr marL="342900" lvl="0" indent="-342900">
              <a:lnSpc>
                <a:spcPct val="115000"/>
              </a:lnSpc>
              <a:spcAft>
                <a:spcPts val="0"/>
              </a:spcAft>
              <a:buFont typeface="Arial" charset="0"/>
              <a:buChar char="●"/>
            </a:pPr>
            <a:r>
              <a:rPr lang="en-GB" sz="1300" u="none" strike="noStrike" dirty="0" smtClean="0">
                <a:effectLst/>
                <a:latin typeface="Avenir Medium" charset="0"/>
                <a:ea typeface="Avenir Medium" charset="0"/>
                <a:cs typeface="Avenir Medium" charset="0"/>
              </a:rPr>
              <a:t>All essential information is included (title, author and illustrator)</a:t>
            </a:r>
          </a:p>
          <a:p>
            <a:pPr marL="342900" lvl="0" indent="-342900">
              <a:lnSpc>
                <a:spcPct val="115000"/>
              </a:lnSpc>
              <a:spcAft>
                <a:spcPts val="0"/>
              </a:spcAft>
              <a:buFont typeface="Arial" charset="0"/>
              <a:buChar char="●"/>
            </a:pPr>
            <a:r>
              <a:rPr lang="en-GB" sz="1300" u="none" strike="noStrike" dirty="0" smtClean="0">
                <a:effectLst/>
                <a:latin typeface="Avenir Medium" charset="0"/>
                <a:ea typeface="Avenir Medium" charset="0"/>
                <a:cs typeface="Avenir Medium" charset="0"/>
              </a:rPr>
              <a:t>Content must have a good connection to the story</a:t>
            </a:r>
          </a:p>
          <a:p>
            <a:pPr marL="342900" lvl="0" indent="-342900">
              <a:lnSpc>
                <a:spcPct val="115000"/>
              </a:lnSpc>
              <a:spcAft>
                <a:spcPts val="0"/>
              </a:spcAft>
              <a:buFont typeface="Arial" charset="0"/>
              <a:buChar char="●"/>
            </a:pPr>
            <a:r>
              <a:rPr lang="en-GB" sz="1300" u="none" strike="noStrike" dirty="0" smtClean="0">
                <a:effectLst/>
                <a:latin typeface="Avenir Medium" charset="0"/>
                <a:ea typeface="Avenir Medium" charset="0"/>
                <a:cs typeface="Avenir Medium" charset="0"/>
              </a:rPr>
              <a:t>Work is neat and reflects knowledge of the book</a:t>
            </a:r>
          </a:p>
          <a:p>
            <a:pPr marL="342900" lvl="0" indent="-342900">
              <a:lnSpc>
                <a:spcPct val="115000"/>
              </a:lnSpc>
              <a:spcAft>
                <a:spcPts val="0"/>
              </a:spcAft>
              <a:buFont typeface="Arial" charset="0"/>
              <a:buChar char="●"/>
            </a:pPr>
            <a:r>
              <a:rPr lang="en-GB" sz="1300" u="none" strike="noStrike" dirty="0" smtClean="0">
                <a:effectLst/>
                <a:latin typeface="Avenir Medium" charset="0"/>
                <a:ea typeface="Avenir Medium" charset="0"/>
                <a:cs typeface="Avenir Medium" charset="0"/>
              </a:rPr>
              <a:t>Images from the internet must be given credit </a:t>
            </a:r>
          </a:p>
          <a:p>
            <a:pPr marL="342900" lvl="0" indent="-342900">
              <a:lnSpc>
                <a:spcPct val="115000"/>
              </a:lnSpc>
              <a:spcAft>
                <a:spcPts val="0"/>
              </a:spcAft>
              <a:buFont typeface="Arial" charset="0"/>
              <a:buChar char="●"/>
            </a:pPr>
            <a:r>
              <a:rPr lang="en-GB" sz="1300" u="none" strike="noStrike" dirty="0" smtClean="0">
                <a:effectLst/>
                <a:latin typeface="Avenir Medium" charset="0"/>
                <a:ea typeface="Avenir Medium" charset="0"/>
                <a:cs typeface="Avenir Medium" charset="0"/>
              </a:rPr>
              <a:t>Images found on the internet must be royalty free and follow the proper usage rights</a:t>
            </a:r>
          </a:p>
          <a:p>
            <a:pPr marL="342900" lvl="0" indent="-342900">
              <a:lnSpc>
                <a:spcPct val="115000"/>
              </a:lnSpc>
              <a:spcAft>
                <a:spcPts val="0"/>
              </a:spcAft>
              <a:buFont typeface="Arial" charset="0"/>
              <a:buChar char="●"/>
            </a:pPr>
            <a:r>
              <a:rPr lang="en-GB" sz="1300" u="none" strike="noStrike" dirty="0" smtClean="0">
                <a:effectLst/>
                <a:latin typeface="Avenir Medium" charset="0"/>
                <a:ea typeface="Avenir Medium" charset="0"/>
                <a:cs typeface="Avenir Medium" charset="0"/>
              </a:rPr>
              <a:t>Must include acknowledgements at the end </a:t>
            </a:r>
          </a:p>
          <a:p>
            <a:pPr marL="342900" lvl="0" indent="-342900">
              <a:lnSpc>
                <a:spcPct val="115000"/>
              </a:lnSpc>
              <a:spcAft>
                <a:spcPts val="0"/>
              </a:spcAft>
              <a:buFont typeface="Arial" charset="0"/>
              <a:buChar char="●"/>
            </a:pPr>
            <a:r>
              <a:rPr lang="en-GB" sz="1300" u="none" strike="noStrike" dirty="0" smtClean="0">
                <a:effectLst/>
                <a:latin typeface="Avenir Medium" charset="0"/>
                <a:ea typeface="Avenir Medium" charset="0"/>
                <a:cs typeface="Avenir Medium" charset="0"/>
              </a:rPr>
              <a:t>All sources are cited and all copyrighted material and contributors are acknowledged, identified and material is used with permission or within the scope of Singapore copyright regulations. </a:t>
            </a:r>
          </a:p>
          <a:p>
            <a:pPr marL="342900" lvl="0" indent="-342900">
              <a:lnSpc>
                <a:spcPct val="115000"/>
              </a:lnSpc>
              <a:spcAft>
                <a:spcPts val="0"/>
              </a:spcAft>
              <a:buFont typeface="Arial" charset="0"/>
              <a:buChar char="●"/>
            </a:pPr>
            <a:endParaRPr lang="en-GB" sz="1200" dirty="0">
              <a:latin typeface="Avenir Medium" charset="0"/>
              <a:ea typeface="Avenir Medium" charset="0"/>
              <a:cs typeface="Avenir Medium" charset="0"/>
            </a:endParaRPr>
          </a:p>
          <a:p>
            <a:pPr marL="342900" lvl="0" indent="-342900">
              <a:lnSpc>
                <a:spcPct val="115000"/>
              </a:lnSpc>
              <a:spcAft>
                <a:spcPts val="0"/>
              </a:spcAft>
              <a:buFont typeface="Arial" charset="0"/>
              <a:buChar char="●"/>
            </a:pPr>
            <a:endParaRPr lang="en-GB" sz="1200" u="none" strike="noStrike" dirty="0" smtClean="0">
              <a:effectLst/>
              <a:latin typeface="Avenir Medium" charset="0"/>
              <a:ea typeface="Avenir Medium" charset="0"/>
              <a:cs typeface="Avenir Medium" charset="0"/>
            </a:endParaRPr>
          </a:p>
          <a:p>
            <a:pPr marL="342900" lvl="0" indent="-342900">
              <a:lnSpc>
                <a:spcPct val="115000"/>
              </a:lnSpc>
              <a:spcAft>
                <a:spcPts val="0"/>
              </a:spcAft>
              <a:buFont typeface="Arial" charset="0"/>
              <a:buChar char="●"/>
            </a:pPr>
            <a:endParaRPr lang="en-GB" sz="1200" u="none" strike="noStrike" dirty="0" smtClean="0">
              <a:effectLst/>
              <a:latin typeface="Avenir Medium" charset="0"/>
              <a:ea typeface="Avenir Medium" charset="0"/>
              <a:cs typeface="Avenir Medium" charset="0"/>
            </a:endParaRPr>
          </a:p>
          <a:p>
            <a:pPr marL="342900" lvl="0" indent="-342900">
              <a:lnSpc>
                <a:spcPct val="115000"/>
              </a:lnSpc>
              <a:spcAft>
                <a:spcPts val="0"/>
              </a:spcAft>
              <a:buFont typeface="Arial" charset="0"/>
              <a:buChar char="●"/>
            </a:pPr>
            <a:endParaRPr lang="en-GB" sz="1200" u="none" strike="noStrike" dirty="0">
              <a:effectLst/>
              <a:latin typeface="Avenir Medium" charset="0"/>
              <a:ea typeface="Avenir Medium" charset="0"/>
              <a:cs typeface="Avenir Medium" charset="0"/>
            </a:endParaRPr>
          </a:p>
        </p:txBody>
      </p:sp>
      <p:sp>
        <p:nvSpPr>
          <p:cNvPr id="8" name="Rectangle 7"/>
          <p:cNvSpPr/>
          <p:nvPr/>
        </p:nvSpPr>
        <p:spPr>
          <a:xfrm>
            <a:off x="242214" y="75505"/>
            <a:ext cx="6578296" cy="229790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89749" y="1290949"/>
            <a:ext cx="1160382" cy="1082461"/>
          </a:xfrm>
          <a:prstGeom prst="rect">
            <a:avLst/>
          </a:prstGeom>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828751" y="1511091"/>
            <a:ext cx="947674" cy="857057"/>
          </a:xfrm>
          <a:prstGeom prst="rect">
            <a:avLst/>
          </a:prstGeom>
        </p:spPr>
      </p:pic>
      <p:pic>
        <p:nvPicPr>
          <p:cNvPr id="11" name="Picture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888340" y="808277"/>
            <a:ext cx="888085" cy="701602"/>
          </a:xfrm>
          <a:prstGeom prst="rect">
            <a:avLst/>
          </a:prstGeom>
        </p:spPr>
      </p:pic>
      <p:pic>
        <p:nvPicPr>
          <p:cNvPr id="12" name="Picture 1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36900" y="1548626"/>
            <a:ext cx="929600" cy="853083"/>
          </a:xfrm>
          <a:prstGeom prst="rect">
            <a:avLst/>
          </a:prstGeom>
        </p:spPr>
      </p:pic>
      <p:pic>
        <p:nvPicPr>
          <p:cNvPr id="13" name="Picture 12"/>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2865" y="14453"/>
            <a:ext cx="972159" cy="789185"/>
          </a:xfrm>
          <a:prstGeom prst="rect">
            <a:avLst/>
          </a:prstGeom>
        </p:spPr>
      </p:pic>
      <p:pic>
        <p:nvPicPr>
          <p:cNvPr id="14" name="Picture 13"/>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7381" y="1600991"/>
            <a:ext cx="882594" cy="803276"/>
          </a:xfrm>
          <a:prstGeom prst="rect">
            <a:avLst/>
          </a:prstGeom>
        </p:spPr>
      </p:pic>
      <p:pic>
        <p:nvPicPr>
          <p:cNvPr id="15" name="Picture 14"/>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931525" y="20258"/>
            <a:ext cx="1006600" cy="754658"/>
          </a:xfrm>
          <a:prstGeom prst="rect">
            <a:avLst/>
          </a:prstGeom>
        </p:spPr>
      </p:pic>
      <p:pic>
        <p:nvPicPr>
          <p:cNvPr id="17" name="Picture 16"/>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936790" y="844152"/>
            <a:ext cx="968209" cy="783829"/>
          </a:xfrm>
          <a:prstGeom prst="rect">
            <a:avLst/>
          </a:prstGeom>
        </p:spPr>
      </p:pic>
      <p:pic>
        <p:nvPicPr>
          <p:cNvPr id="18" name="Picture 17"/>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0565" y="844152"/>
            <a:ext cx="916760" cy="767157"/>
          </a:xfrm>
          <a:prstGeom prst="rect">
            <a:avLst/>
          </a:prstGeom>
        </p:spPr>
      </p:pic>
      <p:pic>
        <p:nvPicPr>
          <p:cNvPr id="19" name="Picture 18"/>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5810859" y="84336"/>
            <a:ext cx="985604" cy="741362"/>
          </a:xfrm>
          <a:prstGeom prst="rect">
            <a:avLst/>
          </a:prstGeom>
        </p:spPr>
      </p:pic>
      <p:pic>
        <p:nvPicPr>
          <p:cNvPr id="20" name="Picture 19"/>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3961941" y="817562"/>
            <a:ext cx="969703" cy="866848"/>
          </a:xfrm>
          <a:prstGeom prst="rect">
            <a:avLst/>
          </a:prstGeom>
        </p:spPr>
      </p:pic>
      <p:pic>
        <p:nvPicPr>
          <p:cNvPr id="21" name="Picture 20"/>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5832390" y="838993"/>
            <a:ext cx="988120" cy="788988"/>
          </a:xfrm>
          <a:prstGeom prst="rect">
            <a:avLst/>
          </a:prstGeom>
        </p:spPr>
      </p:pic>
      <p:pic>
        <p:nvPicPr>
          <p:cNvPr id="22" name="Picture 21"/>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4873500" y="84335"/>
            <a:ext cx="937359" cy="987325"/>
          </a:xfrm>
          <a:prstGeom prst="rect">
            <a:avLst/>
          </a:prstGeom>
        </p:spPr>
      </p:pic>
      <p:pic>
        <p:nvPicPr>
          <p:cNvPr id="24" name="Picture 23"/>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5917364" y="1627981"/>
            <a:ext cx="891336" cy="740167"/>
          </a:xfrm>
          <a:prstGeom prst="rect">
            <a:avLst/>
          </a:prstGeom>
        </p:spPr>
      </p:pic>
      <p:pic>
        <p:nvPicPr>
          <p:cNvPr id="25" name="Picture 24"/>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3961941" y="1664691"/>
            <a:ext cx="985604" cy="708719"/>
          </a:xfrm>
          <a:prstGeom prst="rect">
            <a:avLst/>
          </a:prstGeom>
        </p:spPr>
      </p:pic>
      <p:pic>
        <p:nvPicPr>
          <p:cNvPr id="26" name="Picture 25"/>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4895031" y="821159"/>
            <a:ext cx="1005400" cy="806598"/>
          </a:xfrm>
          <a:prstGeom prst="rect">
            <a:avLst/>
          </a:prstGeom>
        </p:spPr>
      </p:pic>
      <p:sp>
        <p:nvSpPr>
          <p:cNvPr id="27" name="TextBox 26"/>
          <p:cNvSpPr txBox="1"/>
          <p:nvPr/>
        </p:nvSpPr>
        <p:spPr>
          <a:xfrm>
            <a:off x="1418897" y="44650"/>
            <a:ext cx="3575544" cy="1023344"/>
          </a:xfrm>
          <a:prstGeom prst="rect">
            <a:avLst/>
          </a:prstGeom>
          <a:noFill/>
          <a:ln>
            <a:noFill/>
          </a:ln>
        </p:spPr>
        <p:txBody>
          <a:bodyPr wrap="square" rtlCol="0">
            <a:spAutoFit/>
          </a:bodyPr>
          <a:lstStyle/>
          <a:p>
            <a:pPr algn="ctr"/>
            <a:r>
              <a:rPr lang="en-US" sz="2000" i="1" dirty="0" smtClean="0">
                <a:latin typeface="Avenir Medium Oblique" charset="0"/>
                <a:ea typeface="Avenir Medium Oblique" charset="0"/>
                <a:cs typeface="Avenir Medium Oblique" charset="0"/>
              </a:rPr>
              <a:t>       </a:t>
            </a:r>
            <a:r>
              <a:rPr lang="en-US" sz="2000" b="1" i="1" u="sng" dirty="0" smtClean="0">
                <a:latin typeface="Avenir Medium Oblique" charset="0"/>
                <a:ea typeface="Avenir Medium Oblique" charset="0"/>
                <a:cs typeface="Avenir Medium Oblique" charset="0"/>
              </a:rPr>
              <a:t>Design a Book Trailer              </a:t>
            </a:r>
            <a:r>
              <a:rPr lang="en-US" sz="2000" b="1" i="1" dirty="0" smtClean="0">
                <a:latin typeface="Avenir Medium Oblique" charset="0"/>
                <a:ea typeface="Avenir Medium Oblique" charset="0"/>
                <a:cs typeface="Avenir Medium Oblique" charset="0"/>
              </a:rPr>
              <a:t>	  </a:t>
            </a:r>
            <a:r>
              <a:rPr lang="en-US" sz="2000" b="1" i="1" u="sng" dirty="0" smtClean="0">
                <a:latin typeface="Avenir Medium Oblique" charset="0"/>
                <a:ea typeface="Avenir Medium Oblique" charset="0"/>
                <a:cs typeface="Avenir Medium Oblique" charset="0"/>
              </a:rPr>
              <a:t>For A Red Dot </a:t>
            </a:r>
          </a:p>
          <a:p>
            <a:pPr algn="ctr"/>
            <a:r>
              <a:rPr lang="en-US" sz="2000" i="1" dirty="0" smtClean="0">
                <a:latin typeface="Avenir Medium Oblique" charset="0"/>
                <a:ea typeface="Avenir Medium Oblique" charset="0"/>
                <a:cs typeface="Avenir Medium Oblique" charset="0"/>
              </a:rPr>
              <a:t>      </a:t>
            </a:r>
            <a:r>
              <a:rPr lang="en-US" sz="1600" b="1" i="1" u="sng" dirty="0" smtClean="0">
                <a:latin typeface="Avenir Medium Oblique" charset="0"/>
                <a:ea typeface="Avenir Medium Oblique" charset="0"/>
                <a:cs typeface="Avenir Medium Oblique" charset="0"/>
              </a:rPr>
              <a:t>2018-2019</a:t>
            </a:r>
            <a:r>
              <a:rPr lang="en-US" sz="2000" i="1" dirty="0" smtClean="0">
                <a:latin typeface="Avenir Medium Oblique" charset="0"/>
                <a:ea typeface="Avenir Medium Oblique" charset="0"/>
                <a:cs typeface="Avenir Medium Oblique" charset="0"/>
              </a:rPr>
              <a:t> </a:t>
            </a:r>
            <a:endParaRPr lang="en-US" sz="2000" i="1" dirty="0">
              <a:latin typeface="Avenir Medium Oblique" charset="0"/>
              <a:ea typeface="Avenir Medium Oblique" charset="0"/>
              <a:cs typeface="Avenir Medium Oblique" charset="0"/>
            </a:endParaRPr>
          </a:p>
        </p:txBody>
      </p:sp>
      <p:sp>
        <p:nvSpPr>
          <p:cNvPr id="29" name="TextBox 28"/>
          <p:cNvSpPr txBox="1"/>
          <p:nvPr/>
        </p:nvSpPr>
        <p:spPr>
          <a:xfrm>
            <a:off x="61828" y="2368148"/>
            <a:ext cx="2505557" cy="369332"/>
          </a:xfrm>
          <a:prstGeom prst="rect">
            <a:avLst/>
          </a:prstGeom>
          <a:noFill/>
        </p:spPr>
        <p:txBody>
          <a:bodyPr wrap="square" rtlCol="0">
            <a:spAutoFit/>
          </a:bodyPr>
          <a:lstStyle/>
          <a:p>
            <a:r>
              <a:rPr lang="en-US" dirty="0" smtClean="0"/>
              <a:t>           </a:t>
            </a:r>
            <a:r>
              <a:rPr lang="en-US" sz="1400" i="1" dirty="0" smtClean="0"/>
              <a:t>Matured Readers</a:t>
            </a:r>
            <a:endParaRPr lang="en-US" sz="1400" i="1" dirty="0"/>
          </a:p>
        </p:txBody>
      </p:sp>
      <p:sp>
        <p:nvSpPr>
          <p:cNvPr id="30" name="TextBox 29"/>
          <p:cNvSpPr txBox="1"/>
          <p:nvPr/>
        </p:nvSpPr>
        <p:spPr>
          <a:xfrm>
            <a:off x="4172607" y="2416745"/>
            <a:ext cx="2389396" cy="307777"/>
          </a:xfrm>
          <a:prstGeom prst="rect">
            <a:avLst/>
          </a:prstGeom>
          <a:noFill/>
        </p:spPr>
        <p:txBody>
          <a:bodyPr wrap="square" rtlCol="0">
            <a:spAutoFit/>
          </a:bodyPr>
          <a:lstStyle/>
          <a:p>
            <a:r>
              <a:rPr lang="en-US" sz="1400" smtClean="0"/>
              <a:t>         </a:t>
            </a:r>
            <a:r>
              <a:rPr lang="en-US" sz="1400" i="1" smtClean="0"/>
              <a:t>Older </a:t>
            </a:r>
            <a:r>
              <a:rPr lang="en-US" sz="1400" i="1" dirty="0" smtClean="0"/>
              <a:t>Readers</a:t>
            </a:r>
            <a:endParaRPr lang="en-US" sz="1400" i="1" dirty="0"/>
          </a:p>
        </p:txBody>
      </p:sp>
      <p:pic>
        <p:nvPicPr>
          <p:cNvPr id="32" name="Picture 31"/>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5207405" y="5066897"/>
            <a:ext cx="955880" cy="878643"/>
          </a:xfrm>
          <a:prstGeom prst="rect">
            <a:avLst/>
          </a:prstGeom>
        </p:spPr>
      </p:pic>
      <p:pic>
        <p:nvPicPr>
          <p:cNvPr id="23" name="Picture 22"/>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4934773" y="1596037"/>
            <a:ext cx="1018411" cy="786204"/>
          </a:xfrm>
          <a:prstGeom prst="rect">
            <a:avLst/>
          </a:prstGeom>
        </p:spPr>
      </p:pic>
      <p:pic>
        <p:nvPicPr>
          <p:cNvPr id="2" name="Picture 1"/>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0" y="14453"/>
            <a:ext cx="926743" cy="926743"/>
          </a:xfrm>
          <a:prstGeom prst="rect">
            <a:avLst/>
          </a:prstGeom>
        </p:spPr>
      </p:pic>
      <p:pic>
        <p:nvPicPr>
          <p:cNvPr id="28" name="Picture 27"/>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89887" y="19409"/>
            <a:ext cx="1006600" cy="754658"/>
          </a:xfrm>
          <a:prstGeom prst="rect">
            <a:avLst/>
          </a:prstGeom>
        </p:spPr>
      </p:pic>
      <p:pic>
        <p:nvPicPr>
          <p:cNvPr id="3" name="Picture 2"/>
          <p:cNvPicPr>
            <a:picLocks noChangeAspect="1"/>
          </p:cNvPicPr>
          <p:nvPr/>
        </p:nvPicPr>
        <p:blipFill>
          <a:blip r:embed="rId23">
            <a:extLst>
              <a:ext uri="{28A0092B-C50C-407E-A947-70E740481C1C}">
                <a14:useLocalDpi xmlns:a14="http://schemas.microsoft.com/office/drawing/2010/main" val="0"/>
              </a:ext>
            </a:extLst>
          </a:blip>
          <a:stretch>
            <a:fillRect/>
          </a:stretch>
        </p:blipFill>
        <p:spPr>
          <a:xfrm>
            <a:off x="902737" y="-28882"/>
            <a:ext cx="1012309" cy="913221"/>
          </a:xfrm>
          <a:prstGeom prst="rect">
            <a:avLst/>
          </a:prstGeom>
        </p:spPr>
      </p:pic>
      <p:pic>
        <p:nvPicPr>
          <p:cNvPr id="4" name="Picture 3"/>
          <p:cNvPicPr>
            <a:picLocks noChangeAspect="1"/>
          </p:cNvPicPr>
          <p:nvPr/>
        </p:nvPicPr>
        <p:blipFill>
          <a:blip r:embed="rId24">
            <a:extLst>
              <a:ext uri="{28A0092B-C50C-407E-A947-70E740481C1C}">
                <a14:useLocalDpi xmlns:a14="http://schemas.microsoft.com/office/drawing/2010/main" val="0"/>
              </a:ext>
            </a:extLst>
          </a:blip>
          <a:stretch>
            <a:fillRect/>
          </a:stretch>
        </p:blipFill>
        <p:spPr>
          <a:xfrm>
            <a:off x="44252" y="774067"/>
            <a:ext cx="873949" cy="956441"/>
          </a:xfrm>
          <a:prstGeom prst="rect">
            <a:avLst/>
          </a:prstGeom>
        </p:spPr>
      </p:pic>
      <p:pic>
        <p:nvPicPr>
          <p:cNvPr id="6" name="Picture 5"/>
          <p:cNvPicPr>
            <a:picLocks noChangeAspect="1"/>
          </p:cNvPicPr>
          <p:nvPr/>
        </p:nvPicPr>
        <p:blipFill>
          <a:blip r:embed="rId25">
            <a:extLst>
              <a:ext uri="{28A0092B-C50C-407E-A947-70E740481C1C}">
                <a14:useLocalDpi xmlns:a14="http://schemas.microsoft.com/office/drawing/2010/main" val="0"/>
              </a:ext>
            </a:extLst>
          </a:blip>
          <a:stretch>
            <a:fillRect/>
          </a:stretch>
        </p:blipFill>
        <p:spPr>
          <a:xfrm>
            <a:off x="945331" y="814155"/>
            <a:ext cx="932961" cy="927241"/>
          </a:xfrm>
          <a:prstGeom prst="rect">
            <a:avLst/>
          </a:prstGeom>
        </p:spPr>
      </p:pic>
      <p:pic>
        <p:nvPicPr>
          <p:cNvPr id="16" name="Picture 15"/>
          <p:cNvPicPr>
            <a:picLocks noChangeAspect="1"/>
          </p:cNvPicPr>
          <p:nvPr/>
        </p:nvPicPr>
        <p:blipFill>
          <a:blip r:embed="rId26">
            <a:extLst>
              <a:ext uri="{28A0092B-C50C-407E-A947-70E740481C1C}">
                <a14:useLocalDpi xmlns:a14="http://schemas.microsoft.com/office/drawing/2010/main" val="0"/>
              </a:ext>
            </a:extLst>
          </a:blip>
          <a:stretch>
            <a:fillRect/>
          </a:stretch>
        </p:blipFill>
        <p:spPr>
          <a:xfrm>
            <a:off x="1933634" y="788567"/>
            <a:ext cx="839182" cy="669348"/>
          </a:xfrm>
          <a:prstGeom prst="rect">
            <a:avLst/>
          </a:prstGeom>
        </p:spPr>
      </p:pic>
      <p:pic>
        <p:nvPicPr>
          <p:cNvPr id="31" name="Picture 30"/>
          <p:cNvPicPr>
            <a:picLocks noChangeAspect="1"/>
          </p:cNvPicPr>
          <p:nvPr/>
        </p:nvPicPr>
        <p:blipFill>
          <a:blip r:embed="rId27">
            <a:extLst>
              <a:ext uri="{28A0092B-C50C-407E-A947-70E740481C1C}">
                <a14:useLocalDpi xmlns:a14="http://schemas.microsoft.com/office/drawing/2010/main" val="0"/>
              </a:ext>
            </a:extLst>
          </a:blip>
          <a:stretch>
            <a:fillRect/>
          </a:stretch>
        </p:blipFill>
        <p:spPr>
          <a:xfrm>
            <a:off x="47199" y="1698035"/>
            <a:ext cx="891208" cy="684206"/>
          </a:xfrm>
          <a:prstGeom prst="rect">
            <a:avLst/>
          </a:prstGeom>
        </p:spPr>
      </p:pic>
      <p:pic>
        <p:nvPicPr>
          <p:cNvPr id="33" name="Picture 32"/>
          <p:cNvPicPr>
            <a:picLocks noChangeAspect="1"/>
          </p:cNvPicPr>
          <p:nvPr/>
        </p:nvPicPr>
        <p:blipFill>
          <a:blip r:embed="rId28">
            <a:extLst>
              <a:ext uri="{28A0092B-C50C-407E-A947-70E740481C1C}">
                <a14:useLocalDpi xmlns:a14="http://schemas.microsoft.com/office/drawing/2010/main" val="0"/>
              </a:ext>
            </a:extLst>
          </a:blip>
          <a:stretch>
            <a:fillRect/>
          </a:stretch>
        </p:blipFill>
        <p:spPr>
          <a:xfrm>
            <a:off x="925090" y="1662792"/>
            <a:ext cx="941410" cy="716244"/>
          </a:xfrm>
          <a:prstGeom prst="rect">
            <a:avLst/>
          </a:prstGeom>
        </p:spPr>
      </p:pic>
      <p:pic>
        <p:nvPicPr>
          <p:cNvPr id="34" name="Picture 3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801669" y="1530503"/>
            <a:ext cx="947674" cy="857057"/>
          </a:xfrm>
          <a:prstGeom prst="rect">
            <a:avLst/>
          </a:prstGeom>
        </p:spPr>
      </p:pic>
      <p:pic>
        <p:nvPicPr>
          <p:cNvPr id="35" name="Picture 34"/>
          <p:cNvPicPr>
            <a:picLocks noChangeAspect="1"/>
          </p:cNvPicPr>
          <p:nvPr/>
        </p:nvPicPr>
        <p:blipFill>
          <a:blip r:embed="rId29">
            <a:extLst>
              <a:ext uri="{28A0092B-C50C-407E-A947-70E740481C1C}">
                <a14:useLocalDpi xmlns:a14="http://schemas.microsoft.com/office/drawing/2010/main" val="0"/>
              </a:ext>
            </a:extLst>
          </a:blip>
          <a:stretch>
            <a:fillRect/>
          </a:stretch>
        </p:blipFill>
        <p:spPr>
          <a:xfrm flipH="1">
            <a:off x="1784109" y="1477327"/>
            <a:ext cx="988706" cy="833789"/>
          </a:xfrm>
          <a:prstGeom prst="rect">
            <a:avLst/>
          </a:prstGeom>
        </p:spPr>
      </p:pic>
      <p:pic>
        <p:nvPicPr>
          <p:cNvPr id="36" name="Picture 35"/>
          <p:cNvPicPr>
            <a:picLocks noChangeAspect="1"/>
          </p:cNvPicPr>
          <p:nvPr/>
        </p:nvPicPr>
        <p:blipFill>
          <a:blip r:embed="rId29">
            <a:extLst>
              <a:ext uri="{28A0092B-C50C-407E-A947-70E740481C1C}">
                <a14:useLocalDpi xmlns:a14="http://schemas.microsoft.com/office/drawing/2010/main" val="0"/>
              </a:ext>
            </a:extLst>
          </a:blip>
          <a:stretch>
            <a:fillRect/>
          </a:stretch>
        </p:blipFill>
        <p:spPr>
          <a:xfrm>
            <a:off x="1811817" y="1472841"/>
            <a:ext cx="960997" cy="895307"/>
          </a:xfrm>
          <a:prstGeom prst="rect">
            <a:avLst/>
          </a:prstGeom>
        </p:spPr>
      </p:pic>
    </p:spTree>
    <p:extLst>
      <p:ext uri="{BB962C8B-B14F-4D97-AF65-F5344CB8AC3E}">
        <p14:creationId xmlns:p14="http://schemas.microsoft.com/office/powerpoint/2010/main" val="122065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682</TotalTime>
  <Words>82</Words>
  <Application>Microsoft Macintosh PowerPoint</Application>
  <PresentationFormat>A4 Paper (210x297 mm)</PresentationFormat>
  <Paragraphs>85</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Avenir Medium</vt:lpstr>
      <vt:lpstr>Avenir Medium Oblique</vt:lpstr>
      <vt:lpstr>Calibri</vt:lpstr>
      <vt:lpstr>Calibri Light</vt:lpstr>
      <vt:lpstr>Arial</vt:lpstr>
      <vt:lpstr>Office Theme</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Shirley YEO</dc:creator>
  <cp:lastModifiedBy>Microsoft Office User</cp:lastModifiedBy>
  <cp:revision>60</cp:revision>
  <cp:lastPrinted>2019-01-17T03:34:47Z</cp:lastPrinted>
  <dcterms:created xsi:type="dcterms:W3CDTF">2019-01-16T11:23:09Z</dcterms:created>
  <dcterms:modified xsi:type="dcterms:W3CDTF">2019-01-21T05:46:51Z</dcterms:modified>
</cp:coreProperties>
</file>