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23" r:id="rId1"/>
    <p:sldMasterId id="2147483948" r:id="rId2"/>
  </p:sldMasterIdLst>
  <p:notesMasterIdLst>
    <p:notesMasterId r:id="rId17"/>
  </p:notesMasterIdLst>
  <p:handoutMasterIdLst>
    <p:handoutMasterId r:id="rId18"/>
  </p:handoutMasterIdLst>
  <p:sldIdLst>
    <p:sldId id="854" r:id="rId3"/>
    <p:sldId id="962" r:id="rId4"/>
    <p:sldId id="859" r:id="rId5"/>
    <p:sldId id="259" r:id="rId6"/>
    <p:sldId id="869" r:id="rId7"/>
    <p:sldId id="891" r:id="rId8"/>
    <p:sldId id="884" r:id="rId9"/>
    <p:sldId id="881" r:id="rId10"/>
    <p:sldId id="957" r:id="rId11"/>
    <p:sldId id="955" r:id="rId12"/>
    <p:sldId id="958" r:id="rId13"/>
    <p:sldId id="959" r:id="rId14"/>
    <p:sldId id="956" r:id="rId15"/>
    <p:sldId id="96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A49D"/>
    <a:srgbClr val="010101"/>
    <a:srgbClr val="75B5EC"/>
    <a:srgbClr val="FC9B03"/>
    <a:srgbClr val="FEFEFE"/>
    <a:srgbClr val="0B1412"/>
    <a:srgbClr val="021113"/>
    <a:srgbClr val="F0F2F5"/>
    <a:srgbClr val="F8FA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50" autoAdjust="0"/>
    <p:restoredTop sz="50000"/>
  </p:normalViewPr>
  <p:slideViewPr>
    <p:cSldViewPr snapToGrid="0" snapToObjects="1">
      <p:cViewPr varScale="1">
        <p:scale>
          <a:sx n="90" d="100"/>
          <a:sy n="90" d="100"/>
        </p:scale>
        <p:origin x="87" y="38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9" d="100"/>
          <a:sy n="59" d="100"/>
        </p:scale>
        <p:origin x="279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4DFA9-38CF-7D4C-9EB4-7A6A0A01A9C5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8C5D27-E275-914C-B9A8-807C55B006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09CB90-614C-5144-87C1-67812BEDF5FB}" type="datetimeFigureOut">
              <a:rPr lang="en-US" smtClean="0"/>
              <a:t>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6E7EC0-9BE3-5541-9D76-7DE32A6C9D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10054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3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9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ECB15-F748-C140-A5C3-CF0090C943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446832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065F5DE-5BA2-4BCC-8636-82239743D9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010150" y="0"/>
            <a:ext cx="4495800" cy="28956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3A83EB30-7C20-44FB-9912-7072C98F4DE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591052" y="3143250"/>
            <a:ext cx="3865355" cy="3714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AD5DD21A-6BDA-4D71-BAEB-9174E21C4F4E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9734550" y="2266950"/>
            <a:ext cx="24574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974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4E6E94-2503-42AE-834A-438F95848D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37909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CBC7F13-DC80-41A2-B746-FCB786528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200525" y="3429000"/>
            <a:ext cx="37909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94291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54E6E94-2503-42AE-834A-438F95848DB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1" y="0"/>
            <a:ext cx="37909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ECBC7F13-DC80-41A2-B746-FCB78652816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" y="3429000"/>
            <a:ext cx="37909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2002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344F93C-1546-49D1-A757-9BF6F9BA82FB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647950"/>
            <a:ext cx="4719817" cy="42100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BC7C45B9-D16D-46DC-95D6-2E8A17A46A0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429250" y="0"/>
            <a:ext cx="3022648" cy="2647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191327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3530533-D3E7-4CF7-81DE-F17061154CB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6298" y="0"/>
            <a:ext cx="6153151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2878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46664D6-B30D-4B9A-BCE7-9E402D2EEF4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39481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A9898F5-6893-473F-8640-CA0D6904CC4C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948113" y="3429000"/>
            <a:ext cx="394811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8995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54BA61B-86D5-46F1-943A-45DAB959E42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2743200"/>
            <a:ext cx="4476750" cy="411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FA83DFC-F2B1-4177-AB11-5D41D9DC5D4F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76750" y="0"/>
            <a:ext cx="3238502" cy="274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5F900A7-17DC-44BA-BAE1-99B4E71BD747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7715252" y="0"/>
            <a:ext cx="3238502" cy="2743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2707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422DD49-32C9-4B0D-9FAE-68F806135C13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12801" y="725715"/>
            <a:ext cx="3396342" cy="25690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98F42639-9278-4E64-BDEB-C807B1F54C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97829" y="3218543"/>
            <a:ext cx="3396342" cy="283754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6910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D4FB137A-3E62-457C-AC36-17A8F2BF84A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824697" y="1335315"/>
            <a:ext cx="2888343" cy="41873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28A0CB39-CD25-49CA-8515-CC528D26930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8061383" y="1335315"/>
            <a:ext cx="2888343" cy="418737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3452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1990D68-F172-471B-990B-C2792BD7FE4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348414" y="3704719"/>
            <a:ext cx="2228850" cy="2228850"/>
          </a:xfrm>
          <a:custGeom>
            <a:avLst/>
            <a:gdLst>
              <a:gd name="connsiteX0" fmla="*/ 0 w 2228850"/>
              <a:gd name="connsiteY0" fmla="*/ 0 h 2228850"/>
              <a:gd name="connsiteX1" fmla="*/ 1857368 w 2228850"/>
              <a:gd name="connsiteY1" fmla="*/ 0 h 2228850"/>
              <a:gd name="connsiteX2" fmla="*/ 2228850 w 2228850"/>
              <a:gd name="connsiteY2" fmla="*/ 371482 h 2228850"/>
              <a:gd name="connsiteX3" fmla="*/ 2228850 w 2228850"/>
              <a:gd name="connsiteY3" fmla="*/ 2228850 h 2228850"/>
              <a:gd name="connsiteX4" fmla="*/ 371482 w 2228850"/>
              <a:gd name="connsiteY4" fmla="*/ 2228850 h 2228850"/>
              <a:gd name="connsiteX5" fmla="*/ 0 w 2228850"/>
              <a:gd name="connsiteY5" fmla="*/ 1857368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850" h="2228850">
                <a:moveTo>
                  <a:pt x="0" y="0"/>
                </a:moveTo>
                <a:lnTo>
                  <a:pt x="1857368" y="0"/>
                </a:lnTo>
                <a:cubicBezTo>
                  <a:pt x="2062532" y="0"/>
                  <a:pt x="2228850" y="166318"/>
                  <a:pt x="2228850" y="371482"/>
                </a:cubicBezTo>
                <a:lnTo>
                  <a:pt x="2228850" y="2228850"/>
                </a:lnTo>
                <a:lnTo>
                  <a:pt x="371482" y="2228850"/>
                </a:lnTo>
                <a:cubicBezTo>
                  <a:pt x="166318" y="2228850"/>
                  <a:pt x="0" y="2062532"/>
                  <a:pt x="0" y="18573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C3D0117-9A49-463D-8DAF-BF93F4DB6125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3614734" y="3704720"/>
            <a:ext cx="2228850" cy="2228850"/>
          </a:xfrm>
          <a:custGeom>
            <a:avLst/>
            <a:gdLst>
              <a:gd name="connsiteX0" fmla="*/ 371482 w 2228850"/>
              <a:gd name="connsiteY0" fmla="*/ 0 h 2228850"/>
              <a:gd name="connsiteX1" fmla="*/ 2228850 w 2228850"/>
              <a:gd name="connsiteY1" fmla="*/ 0 h 2228850"/>
              <a:gd name="connsiteX2" fmla="*/ 2228850 w 2228850"/>
              <a:gd name="connsiteY2" fmla="*/ 1857368 h 2228850"/>
              <a:gd name="connsiteX3" fmla="*/ 1857368 w 2228850"/>
              <a:gd name="connsiteY3" fmla="*/ 2228850 h 2228850"/>
              <a:gd name="connsiteX4" fmla="*/ 0 w 2228850"/>
              <a:gd name="connsiteY4" fmla="*/ 2228850 h 2228850"/>
              <a:gd name="connsiteX5" fmla="*/ 0 w 2228850"/>
              <a:gd name="connsiteY5" fmla="*/ 371482 h 2228850"/>
              <a:gd name="connsiteX6" fmla="*/ 371482 w 2228850"/>
              <a:gd name="connsiteY6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850" h="2228850">
                <a:moveTo>
                  <a:pt x="371482" y="0"/>
                </a:moveTo>
                <a:lnTo>
                  <a:pt x="2228850" y="0"/>
                </a:lnTo>
                <a:lnTo>
                  <a:pt x="2228850" y="1857368"/>
                </a:lnTo>
                <a:cubicBezTo>
                  <a:pt x="2228850" y="2062532"/>
                  <a:pt x="2062532" y="2228850"/>
                  <a:pt x="1857368" y="2228850"/>
                </a:cubicBezTo>
                <a:lnTo>
                  <a:pt x="0" y="2228850"/>
                </a:lnTo>
                <a:lnTo>
                  <a:pt x="0" y="371482"/>
                </a:lnTo>
                <a:cubicBezTo>
                  <a:pt x="0" y="166318"/>
                  <a:pt x="166318" y="0"/>
                  <a:pt x="3714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F5DDAC0-2ACE-490E-8738-D94312ACEC2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3614735" y="924430"/>
            <a:ext cx="2228850" cy="2228850"/>
          </a:xfrm>
          <a:custGeom>
            <a:avLst/>
            <a:gdLst>
              <a:gd name="connsiteX0" fmla="*/ 0 w 2228850"/>
              <a:gd name="connsiteY0" fmla="*/ 0 h 2228850"/>
              <a:gd name="connsiteX1" fmla="*/ 1857368 w 2228850"/>
              <a:gd name="connsiteY1" fmla="*/ 0 h 2228850"/>
              <a:gd name="connsiteX2" fmla="*/ 2228850 w 2228850"/>
              <a:gd name="connsiteY2" fmla="*/ 371482 h 2228850"/>
              <a:gd name="connsiteX3" fmla="*/ 2228850 w 2228850"/>
              <a:gd name="connsiteY3" fmla="*/ 2228850 h 2228850"/>
              <a:gd name="connsiteX4" fmla="*/ 371482 w 2228850"/>
              <a:gd name="connsiteY4" fmla="*/ 2228850 h 2228850"/>
              <a:gd name="connsiteX5" fmla="*/ 0 w 2228850"/>
              <a:gd name="connsiteY5" fmla="*/ 1857368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28850" h="2228850">
                <a:moveTo>
                  <a:pt x="0" y="0"/>
                </a:moveTo>
                <a:lnTo>
                  <a:pt x="1857368" y="0"/>
                </a:lnTo>
                <a:cubicBezTo>
                  <a:pt x="2062532" y="0"/>
                  <a:pt x="2228850" y="166318"/>
                  <a:pt x="2228850" y="371482"/>
                </a:cubicBezTo>
                <a:lnTo>
                  <a:pt x="2228850" y="2228850"/>
                </a:lnTo>
                <a:lnTo>
                  <a:pt x="371482" y="2228850"/>
                </a:lnTo>
                <a:cubicBezTo>
                  <a:pt x="166318" y="2228850"/>
                  <a:pt x="0" y="2062532"/>
                  <a:pt x="0" y="185736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2DAB0EB7-C10A-4787-B492-4D7F62B33330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48414" y="924430"/>
            <a:ext cx="2228850" cy="2228850"/>
          </a:xfrm>
          <a:custGeom>
            <a:avLst/>
            <a:gdLst>
              <a:gd name="connsiteX0" fmla="*/ 371482 w 2228850"/>
              <a:gd name="connsiteY0" fmla="*/ 0 h 2228850"/>
              <a:gd name="connsiteX1" fmla="*/ 2228850 w 2228850"/>
              <a:gd name="connsiteY1" fmla="*/ 0 h 2228850"/>
              <a:gd name="connsiteX2" fmla="*/ 2228850 w 2228850"/>
              <a:gd name="connsiteY2" fmla="*/ 1857368 h 2228850"/>
              <a:gd name="connsiteX3" fmla="*/ 1857368 w 2228850"/>
              <a:gd name="connsiteY3" fmla="*/ 2228850 h 2228850"/>
              <a:gd name="connsiteX4" fmla="*/ 0 w 2228850"/>
              <a:gd name="connsiteY4" fmla="*/ 2228850 h 2228850"/>
              <a:gd name="connsiteX5" fmla="*/ 0 w 2228850"/>
              <a:gd name="connsiteY5" fmla="*/ 371482 h 2228850"/>
              <a:gd name="connsiteX6" fmla="*/ 371482 w 2228850"/>
              <a:gd name="connsiteY6" fmla="*/ 0 h 2228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28850" h="2228850">
                <a:moveTo>
                  <a:pt x="371482" y="0"/>
                </a:moveTo>
                <a:lnTo>
                  <a:pt x="2228850" y="0"/>
                </a:lnTo>
                <a:lnTo>
                  <a:pt x="2228850" y="1857368"/>
                </a:lnTo>
                <a:cubicBezTo>
                  <a:pt x="2228850" y="2062532"/>
                  <a:pt x="2062532" y="2228850"/>
                  <a:pt x="1857368" y="2228850"/>
                </a:cubicBezTo>
                <a:lnTo>
                  <a:pt x="0" y="2228850"/>
                </a:lnTo>
                <a:lnTo>
                  <a:pt x="0" y="371482"/>
                </a:lnTo>
                <a:cubicBezTo>
                  <a:pt x="0" y="166318"/>
                  <a:pt x="166318" y="0"/>
                  <a:pt x="37148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9928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642208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027A8D6-A4EA-4C03-A4E0-4DB6C5EC325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762000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8F4627B4-1AD9-445E-95BE-EBF9CE4D883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248276" y="1524000"/>
            <a:ext cx="4743450" cy="3810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45964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C6FB36DD-42AC-4FE6-A4B4-192FBB5BF1D1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4438650" cy="47434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672759D-EBFF-452A-84D2-4B96BD44F96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705350" y="2114550"/>
            <a:ext cx="2914650" cy="2628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2234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A7B63400-5B58-493E-B82D-0218953B75B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29527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B764778-2278-403A-93A8-8163491F799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2952750" y="0"/>
            <a:ext cx="29527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5BC7DBF3-DD1D-49BF-A381-00B44030D7C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5905500" y="0"/>
            <a:ext cx="295275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BA725DA6-2CAB-4B75-88FC-7D8EAA29953A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0" y="3429000"/>
            <a:ext cx="59055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4375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1A3DF17-1638-4040-BD30-743BC0B43A3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479114" y="1771650"/>
            <a:ext cx="2038350" cy="3314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C876E16A-2DBB-48FE-B76E-B8F654D405D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674535" y="1771650"/>
            <a:ext cx="2038350" cy="33147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6D062115-365B-4A23-9840-F433FC58CF9A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84893" y="1371600"/>
            <a:ext cx="2038350" cy="4114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BF799680-9364-4D68-AA56-C59A5AABB3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9714" y="2209800"/>
            <a:ext cx="2038350" cy="24384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87168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773AFF0-D711-4C9D-BE10-11A6CCC2ABC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3600451"/>
            <a:ext cx="3943350" cy="32575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6545E50F-23E9-4747-9064-1754A191DC1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86253" y="3600451"/>
            <a:ext cx="3943350" cy="32575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141A951-68B5-427F-B35C-B5001049095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6253" y="0"/>
            <a:ext cx="3943350" cy="32575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452E6DF4-DBE7-4369-B5C0-183638F8B31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3943350" cy="325754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48527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B544E7AC-359F-42A5-8859-1350D73064D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7791450" cy="37719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415739BD-6C2B-4E28-A8F1-7125D627A2F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605044" y="4043194"/>
            <a:ext cx="4186406" cy="28148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84FF2073-829A-4705-B9C9-AF59424A23A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043194"/>
            <a:ext cx="3333750" cy="28148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26858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49FEDA46-20EB-44BC-AF76-812BD3B861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115904" cy="4229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06E06F3-BE76-43AD-BBF2-45A0E46C872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380147" y="0"/>
            <a:ext cx="3115904" cy="42291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138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EDFCBCD-A49C-4F81-9A67-68F264CA25B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348" y="514348"/>
            <a:ext cx="5581652" cy="2914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C1927BE2-5A7F-4E7E-8944-F88053DAA10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6000" y="3429000"/>
            <a:ext cx="5581652" cy="2914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190C931-0655-4467-82DE-EC60AF600C9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647950" y="3429000"/>
            <a:ext cx="3448050" cy="2914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9747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75EEE106-D7CF-4316-984D-08F51B614E6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90750" y="0"/>
            <a:ext cx="3905250" cy="342663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8DB1AF16-515D-48C4-9327-7EA7692B311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86970" y="3640008"/>
            <a:ext cx="2918279" cy="321799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F29ACC49-D367-4B6C-B1D2-D02B3924FD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503922"/>
            <a:ext cx="1981198" cy="1922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22A69D41-23DD-43CD-A584-F6DF0D52450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114803" y="3640009"/>
            <a:ext cx="1981198" cy="1922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8609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E00D154-41B9-469B-B764-7CF2B524767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551571" y="938265"/>
            <a:ext cx="2182978" cy="2532258"/>
          </a:xfrm>
          <a:custGeom>
            <a:avLst/>
            <a:gdLst>
              <a:gd name="connsiteX0" fmla="*/ 1091489 w 2182978"/>
              <a:gd name="connsiteY0" fmla="*/ 0 h 2532258"/>
              <a:gd name="connsiteX1" fmla="*/ 2182978 w 2182978"/>
              <a:gd name="connsiteY1" fmla="*/ 545745 h 2532258"/>
              <a:gd name="connsiteX2" fmla="*/ 2182978 w 2182978"/>
              <a:gd name="connsiteY2" fmla="*/ 1986513 h 2532258"/>
              <a:gd name="connsiteX3" fmla="*/ 1091489 w 2182978"/>
              <a:gd name="connsiteY3" fmla="*/ 2532258 h 2532258"/>
              <a:gd name="connsiteX4" fmla="*/ 0 w 2182978"/>
              <a:gd name="connsiteY4" fmla="*/ 1986513 h 2532258"/>
              <a:gd name="connsiteX5" fmla="*/ 0 w 2182978"/>
              <a:gd name="connsiteY5" fmla="*/ 545745 h 25322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82978" h="2532258">
                <a:moveTo>
                  <a:pt x="1091489" y="0"/>
                </a:moveTo>
                <a:lnTo>
                  <a:pt x="2182978" y="545745"/>
                </a:lnTo>
                <a:lnTo>
                  <a:pt x="2182978" y="1986513"/>
                </a:lnTo>
                <a:lnTo>
                  <a:pt x="1091489" y="2532258"/>
                </a:lnTo>
                <a:lnTo>
                  <a:pt x="0" y="1986513"/>
                </a:lnTo>
                <a:lnTo>
                  <a:pt x="0" y="545745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7071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1135109-11AB-4E0D-BEC1-F3A3E0AF9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853309D-CC54-4815-A1B3-BEC8DDBBED1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04800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DAD2C15-391A-4DE9-857C-5C5D9AAFC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1A138D12-39A8-438A-8748-45512103A5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14400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D4D5E9A7-9467-4F6B-97DC-99A4E30DF2B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62CC90-A5CE-4838-99A5-C0E2A29C2F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2">
            <a:extLst>
              <a:ext uri="{FF2B5EF4-FFF2-40B4-BE49-F238E27FC236}">
                <a16:creationId xmlns:a16="http://schemas.microsoft.com/office/drawing/2014/main" id="{982C8C2A-CFE3-4AB8-9AAD-86216095C67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09600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FCAA32D-F411-4DA9-8342-3083A16468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8235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B306A6A7-D622-4096-80FF-5B961E915D2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348" y="514348"/>
            <a:ext cx="5581652" cy="2914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3105403-DCA4-4E2E-9CA4-9A9E44783D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6095998" y="3429000"/>
            <a:ext cx="5581652" cy="29146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926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3FEEA77D-AF66-499C-B4EC-1C1E6808BD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51722" y="1201250"/>
            <a:ext cx="2614291" cy="2109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2625A5A-3C1F-44D5-AF21-4C4F789F7B88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2951722" y="3546843"/>
            <a:ext cx="2614291" cy="210990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1F1CA45C-7719-4CEC-A09D-FAC4F839722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625978" y="2182386"/>
            <a:ext cx="2614291" cy="249322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185765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3B1D1AE0-D127-4A52-B02E-D0D285DCC4A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395379" y="1562667"/>
            <a:ext cx="3893283" cy="373266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5033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7F45BA0-46E6-4A86-93E9-27FB6D1276D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14349" y="514348"/>
            <a:ext cx="11163302" cy="58293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02850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AF7471A-984B-4125-A73B-DFA8BDD57B0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900079" y="1"/>
            <a:ext cx="3583093" cy="3429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96F887E-1BAB-448C-B4E8-42E729FEE3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0" y="1448208"/>
            <a:ext cx="2935175" cy="3961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3328357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407A581-FDE1-4E04-AB9D-3049D66E4E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981908" y="1569810"/>
            <a:ext cx="4228184" cy="371837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EB541BF8-D1F6-468A-BF62-AA0AA1923968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2768" y="2801257"/>
            <a:ext cx="2555505" cy="248693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704140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6407A581-FDE1-4E04-AB9D-3049D66E4E4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755028" y="2458014"/>
            <a:ext cx="2998436" cy="439998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6859632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417091DF-E04B-4BEF-B132-3184115E7AC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204224" y="1238250"/>
            <a:ext cx="3415776" cy="43815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51C815A7-66BE-4C86-BA91-097E092ADD8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2768" y="1238250"/>
            <a:ext cx="3217945" cy="209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9F3C9C1E-AE54-45A0-8E64-6FDA4419FDD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92768" y="3525756"/>
            <a:ext cx="3217945" cy="209399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19570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8C95E345-AA04-48DD-B374-67CA2005B68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005943" y="0"/>
            <a:ext cx="4003358" cy="37679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85D78527-DC15-4886-A1BC-ECF2ACF8C1E3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-2" y="3767968"/>
            <a:ext cx="4005946" cy="309003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6506355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6AD66F27-B804-43CA-8AF5-94F68F65E4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5997" y="1336676"/>
            <a:ext cx="2435476" cy="434498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F2972D59-A1A4-410C-B53A-121C728183D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683697" y="1336676"/>
            <a:ext cx="2435476" cy="2096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E4A6048A-7E6E-4CEB-838A-D7B89DDB864E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683697" y="3585280"/>
            <a:ext cx="2435476" cy="20963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87507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F1135109-11AB-4E0D-BEC1-F3A3E0AF90E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DAD2C15-391A-4DE9-857C-5C5D9AAFC5B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D262CC90-A5CE-4838-99A5-C0E2A29C2F9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04800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7" name="Picture Placeholder 2">
            <a:extLst>
              <a:ext uri="{FF2B5EF4-FFF2-40B4-BE49-F238E27FC236}">
                <a16:creationId xmlns:a16="http://schemas.microsoft.com/office/drawing/2014/main" id="{6FCAA32D-F411-4DA9-8342-3083A16468B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144000" y="3429000"/>
            <a:ext cx="3048000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6696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04793921-B7F3-4A5A-A4F6-C4BFA6C87B7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185885" y="0"/>
            <a:ext cx="3185886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39567657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ADE18652-5A56-4716-A290-EF8CE616BE8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705225" y="1514475"/>
            <a:ext cx="3219449" cy="38290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4145885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585651E-B4BF-4076-A4E4-B59717135A8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1609726" y="1609725"/>
            <a:ext cx="4090984" cy="363695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7855541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2CC8E116-48B4-42AB-9A40-86C8C46B850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905268" cy="68580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82675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EDAF70A-3FF8-44AE-83EA-27F99604217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2762250"/>
            <a:ext cx="2952750" cy="4095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F3E7B2D4-3618-496F-B1DA-8ED7A8BCC1B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2952750" y="2762250"/>
            <a:ext cx="3581400" cy="40957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7175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3E7D45E-60B0-42A5-8A6B-187E7B2F4D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4000500"/>
            <a:ext cx="4907673" cy="28575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A09A2DB6-A97C-4688-A019-D7D2AD78569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860174" y="-1"/>
            <a:ext cx="3867150" cy="342900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025931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7910B910-285E-4DC0-946F-23634EC1EC1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74420" y="1729758"/>
            <a:ext cx="2682759" cy="339848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3450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02D91EF-BD9A-4D24-9E22-C89D6F354EA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910637" cy="41719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6C73DBFC-24A3-43B6-B954-DFA8DFA605B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10637" y="4171949"/>
            <a:ext cx="3485567" cy="2686051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4901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4621E92C-03CC-43AD-B9E3-072DF7D916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5441360" cy="6858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3136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87E6E2FA-1F74-46A8-BD72-0A486F3059C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504950" y="3429000"/>
            <a:ext cx="3171824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7A27760B-65D4-4890-B561-91ED8870075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676774" y="0"/>
            <a:ext cx="6010275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7406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A79DD18-D6EB-4C10-AFB0-96B7354DD56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714173" y="1408611"/>
            <a:ext cx="3483426" cy="4040778"/>
          </a:xfrm>
          <a:custGeom>
            <a:avLst/>
            <a:gdLst>
              <a:gd name="connsiteX0" fmla="*/ 1741713 w 3483426"/>
              <a:gd name="connsiteY0" fmla="*/ 0 h 4040778"/>
              <a:gd name="connsiteX1" fmla="*/ 3483426 w 3483426"/>
              <a:gd name="connsiteY1" fmla="*/ 870857 h 4040778"/>
              <a:gd name="connsiteX2" fmla="*/ 3483426 w 3483426"/>
              <a:gd name="connsiteY2" fmla="*/ 3169921 h 4040778"/>
              <a:gd name="connsiteX3" fmla="*/ 1741713 w 3483426"/>
              <a:gd name="connsiteY3" fmla="*/ 4040778 h 4040778"/>
              <a:gd name="connsiteX4" fmla="*/ 0 w 3483426"/>
              <a:gd name="connsiteY4" fmla="*/ 3169921 h 4040778"/>
              <a:gd name="connsiteX5" fmla="*/ 0 w 3483426"/>
              <a:gd name="connsiteY5" fmla="*/ 870857 h 40407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3426" h="4040778">
                <a:moveTo>
                  <a:pt x="1741713" y="0"/>
                </a:moveTo>
                <a:lnTo>
                  <a:pt x="3483426" y="870857"/>
                </a:lnTo>
                <a:lnTo>
                  <a:pt x="3483426" y="3169921"/>
                </a:lnTo>
                <a:lnTo>
                  <a:pt x="1741713" y="4040778"/>
                </a:lnTo>
                <a:lnTo>
                  <a:pt x="0" y="3169921"/>
                </a:lnTo>
                <a:lnTo>
                  <a:pt x="0" y="870857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68796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15DA1167-06AA-40AD-A66E-01A043C9A38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0" y="0"/>
            <a:ext cx="349794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D8473E25-1340-4C09-A99D-238301FF3F4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497943" y="3429000"/>
            <a:ext cx="3497943" cy="34290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82934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3B3285A7-54EE-420F-95CC-29936599DD4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15275" y="1847850"/>
            <a:ext cx="3162300" cy="3162300"/>
          </a:xfrm>
          <a:custGeom>
            <a:avLst/>
            <a:gdLst>
              <a:gd name="connsiteX0" fmla="*/ 1581150 w 3162300"/>
              <a:gd name="connsiteY0" fmla="*/ 0 h 3162300"/>
              <a:gd name="connsiteX1" fmla="*/ 3162300 w 3162300"/>
              <a:gd name="connsiteY1" fmla="*/ 1581150 h 3162300"/>
              <a:gd name="connsiteX2" fmla="*/ 1581150 w 3162300"/>
              <a:gd name="connsiteY2" fmla="*/ 3162300 h 3162300"/>
              <a:gd name="connsiteX3" fmla="*/ 0 w 3162300"/>
              <a:gd name="connsiteY3" fmla="*/ 1581150 h 3162300"/>
              <a:gd name="connsiteX4" fmla="*/ 1581150 w 3162300"/>
              <a:gd name="connsiteY4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3162300">
                <a:moveTo>
                  <a:pt x="1581150" y="0"/>
                </a:moveTo>
                <a:cubicBezTo>
                  <a:pt x="2454395" y="0"/>
                  <a:pt x="3162300" y="707905"/>
                  <a:pt x="3162300" y="1581150"/>
                </a:cubicBezTo>
                <a:cubicBezTo>
                  <a:pt x="3162300" y="2454395"/>
                  <a:pt x="2454395" y="3162300"/>
                  <a:pt x="1581150" y="3162300"/>
                </a:cubicBezTo>
                <a:cubicBezTo>
                  <a:pt x="707905" y="3162300"/>
                  <a:pt x="0" y="2454395"/>
                  <a:pt x="0" y="1581150"/>
                </a:cubicBezTo>
                <a:cubicBezTo>
                  <a:pt x="0" y="707905"/>
                  <a:pt x="707905" y="0"/>
                  <a:pt x="1581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C5FDE6F0-144D-4559-A1C9-45EA8031B46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14425" y="1847850"/>
            <a:ext cx="3162300" cy="3162300"/>
          </a:xfrm>
          <a:custGeom>
            <a:avLst/>
            <a:gdLst>
              <a:gd name="connsiteX0" fmla="*/ 1581150 w 3162300"/>
              <a:gd name="connsiteY0" fmla="*/ 0 h 3162300"/>
              <a:gd name="connsiteX1" fmla="*/ 3162300 w 3162300"/>
              <a:gd name="connsiteY1" fmla="*/ 1581150 h 3162300"/>
              <a:gd name="connsiteX2" fmla="*/ 1581150 w 3162300"/>
              <a:gd name="connsiteY2" fmla="*/ 3162300 h 3162300"/>
              <a:gd name="connsiteX3" fmla="*/ 0 w 3162300"/>
              <a:gd name="connsiteY3" fmla="*/ 1581150 h 3162300"/>
              <a:gd name="connsiteX4" fmla="*/ 1581150 w 3162300"/>
              <a:gd name="connsiteY4" fmla="*/ 0 h 316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162300" h="3162300">
                <a:moveTo>
                  <a:pt x="1581150" y="0"/>
                </a:moveTo>
                <a:cubicBezTo>
                  <a:pt x="2454395" y="0"/>
                  <a:pt x="3162300" y="707905"/>
                  <a:pt x="3162300" y="1581150"/>
                </a:cubicBezTo>
                <a:cubicBezTo>
                  <a:pt x="3162300" y="2454395"/>
                  <a:pt x="2454395" y="3162300"/>
                  <a:pt x="1581150" y="3162300"/>
                </a:cubicBezTo>
                <a:cubicBezTo>
                  <a:pt x="707905" y="3162300"/>
                  <a:pt x="0" y="2454395"/>
                  <a:pt x="0" y="1581150"/>
                </a:cubicBezTo>
                <a:cubicBezTo>
                  <a:pt x="0" y="707905"/>
                  <a:pt x="707905" y="0"/>
                  <a:pt x="1581150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6182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56A21E8-29B9-4829-8D90-D8C7CD13C8C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3614058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1E1F2066-22BD-412A-9FFD-3C031F246B8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614058" y="0"/>
            <a:ext cx="3614058" cy="28738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6041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749143" y="0"/>
            <a:ext cx="5442856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13207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CCBBB01F-C7BB-4DBD-B830-691F1AC08EB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982856" y="3428999"/>
            <a:ext cx="2927580" cy="2369458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4384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E13746D7-617D-44A2-931A-550F421700D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5776685" cy="39914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68320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0795403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CAE343B-26BE-4798-803D-49FC8625DB9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673928" y="2676945"/>
            <a:ext cx="3524252" cy="206188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99E2A6C-D8CE-4069-BCA0-0AC08CD010B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304370" y="4320808"/>
            <a:ext cx="2111154" cy="1248142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8C9D353-FB72-4F27-8D8E-CF02294B379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5437452" y="4639863"/>
            <a:ext cx="610875" cy="901565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82024339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BC63D0CF-656A-426F-B816-D9B7F1DBFAF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3875" y="2745066"/>
            <a:ext cx="3524252" cy="206188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43F24443-97FA-48F3-A8FA-95D4CB2046B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202089" y="2745066"/>
            <a:ext cx="3524252" cy="206188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936751F6-10AF-42D6-B90E-AAEAB5CFB910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534339" y="2745066"/>
            <a:ext cx="3524252" cy="206188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654807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9F74A972-A52B-489C-8953-0A55BCE41D1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333875" y="2745066"/>
            <a:ext cx="3524252" cy="206188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2427280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0B789A21-C648-488D-889F-BA61E7DDCF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889420" y="1150871"/>
            <a:ext cx="6168980" cy="457362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4740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D5611278-6040-47BD-9F0C-1A7D697AA2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272480" y="2623114"/>
            <a:ext cx="4986567" cy="290800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1456583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9453E05A-30BB-4185-A763-E18075EFAC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657962" y="2864328"/>
            <a:ext cx="1719629" cy="25401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77203761-5BC5-4B76-B47E-0E09ED693D5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62802" y="2609510"/>
            <a:ext cx="2057400" cy="303643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6" name="Picture Placeholder 8">
            <a:extLst>
              <a:ext uri="{FF2B5EF4-FFF2-40B4-BE49-F238E27FC236}">
                <a16:creationId xmlns:a16="http://schemas.microsoft.com/office/drawing/2014/main" id="{E3A5A53F-B6B6-4FC8-BF9C-A8B682B0CE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806883" y="2864328"/>
            <a:ext cx="1719629" cy="25401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73729041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7DCE070C-CA86-47A4-AD0D-AAC01DE11A3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" y="2073227"/>
            <a:ext cx="3854244" cy="31898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1754DF81-CD13-4CE6-8739-255C291C8A55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927122" y="3668152"/>
            <a:ext cx="3854244" cy="3189848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426585313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54298DB5-5C77-4CC5-9819-B497859CDF2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454221" y="2422629"/>
            <a:ext cx="3283558" cy="313055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25985BF2-F926-4529-A9EB-87A74488C3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070242" y="2422629"/>
            <a:ext cx="3283558" cy="313055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106799615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6717CAC9-FD31-4A7B-AEE6-F2B6CADFAF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94223" y="2247900"/>
            <a:ext cx="2594223" cy="184784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B2CB90FF-98A8-4F14-BD53-9497E7BE9A8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5188446" y="4095751"/>
            <a:ext cx="2594223" cy="184784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8B551254-EA7C-4B5B-AC88-9305BFE6618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782669" y="2247900"/>
            <a:ext cx="2594223" cy="184784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782998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9" name="Picture Placeholder 8">
            <a:extLst>
              <a:ext uri="{FF2B5EF4-FFF2-40B4-BE49-F238E27FC236}">
                <a16:creationId xmlns:a16="http://schemas.microsoft.com/office/drawing/2014/main" id="{51A8479A-8328-460C-989C-96968A3DA4A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514203" y="217497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0" name="Picture Placeholder 8">
            <a:extLst>
              <a:ext uri="{FF2B5EF4-FFF2-40B4-BE49-F238E27FC236}">
                <a16:creationId xmlns:a16="http://schemas.microsoft.com/office/drawing/2014/main" id="{6D0351CB-BB16-480D-9DEE-B503366677F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2514203" y="406092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1" name="Picture Placeholder 8">
            <a:extLst>
              <a:ext uri="{FF2B5EF4-FFF2-40B4-BE49-F238E27FC236}">
                <a16:creationId xmlns:a16="http://schemas.microsoft.com/office/drawing/2014/main" id="{7A966816-DEBB-4A98-B131-CD00FD1E1EA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5056064" y="217497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2" name="Picture Placeholder 8">
            <a:extLst>
              <a:ext uri="{FF2B5EF4-FFF2-40B4-BE49-F238E27FC236}">
                <a16:creationId xmlns:a16="http://schemas.microsoft.com/office/drawing/2014/main" id="{16F07279-B1F0-4F6E-9000-A4102D49F0E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056064" y="406092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3" name="Picture Placeholder 8">
            <a:extLst>
              <a:ext uri="{FF2B5EF4-FFF2-40B4-BE49-F238E27FC236}">
                <a16:creationId xmlns:a16="http://schemas.microsoft.com/office/drawing/2014/main" id="{516FCA3B-9CA1-41E6-9286-E74B5DE126E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597924" y="217497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24" name="Picture Placeholder 8">
            <a:extLst>
              <a:ext uri="{FF2B5EF4-FFF2-40B4-BE49-F238E27FC236}">
                <a16:creationId xmlns:a16="http://schemas.microsoft.com/office/drawing/2014/main" id="{965FF4E8-A4AE-4EA1-9583-506FDA5F4FE5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597924" y="4060929"/>
            <a:ext cx="2079873" cy="16764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190638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26E189EC-D596-4227-9EB2-9F9DBB10BC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38200" y="2235201"/>
            <a:ext cx="2979058" cy="214811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4" name="Picture Placeholder 8">
            <a:extLst>
              <a:ext uri="{FF2B5EF4-FFF2-40B4-BE49-F238E27FC236}">
                <a16:creationId xmlns:a16="http://schemas.microsoft.com/office/drawing/2014/main" id="{D4619149-1897-4206-AF12-C593EBD5F9D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374742" y="2235201"/>
            <a:ext cx="2979058" cy="214811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06817E29-C0AB-4C9D-AE85-C71C4D5D8C74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606471" y="4709886"/>
            <a:ext cx="2979058" cy="214811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41835686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5D25AA5-EDCA-44A8-89F8-14E61AE0C64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392708" y="2249715"/>
            <a:ext cx="3406584" cy="2148114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5372450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AA96B89A-2F4F-4E59-9C59-9C6CB5F4929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94667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E55CB18D-0B8A-463B-AE5D-97105BA8FAA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90936" y="2045324"/>
            <a:ext cx="3973282" cy="4143529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0622191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6839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D3EE961B-E95A-4958-AE68-B4C10F3C6DA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951722" y="3311159"/>
            <a:ext cx="2614292" cy="258127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3" name="Picture Placeholder 8">
            <a:extLst>
              <a:ext uri="{FF2B5EF4-FFF2-40B4-BE49-F238E27FC236}">
                <a16:creationId xmlns:a16="http://schemas.microsoft.com/office/drawing/2014/main" id="{40C04053-344B-41F5-860C-1038E8D4008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625978" y="3311159"/>
            <a:ext cx="2614292" cy="2581273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32949629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16A10DAB-48C8-4439-AB19-66997040671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277682" y="2585787"/>
            <a:ext cx="2024725" cy="280961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64431524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E6C473B9-1273-4164-A2C2-10D869FE829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4842372"/>
            <a:ext cx="3362725" cy="201562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11" name="Picture Placeholder 8">
            <a:extLst>
              <a:ext uri="{FF2B5EF4-FFF2-40B4-BE49-F238E27FC236}">
                <a16:creationId xmlns:a16="http://schemas.microsoft.com/office/drawing/2014/main" id="{CD069C76-C805-4453-9163-DECC6D94C04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3910852" y="4842372"/>
            <a:ext cx="3362725" cy="2015627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panose="00000400000000000000" pitchFamily="50" charset="0"/>
              </a:defRPr>
            </a:lvl1pPr>
          </a:lstStyle>
          <a:p>
            <a:r>
              <a:rPr lang="en-US" dirty="0"/>
              <a:t>Drag your image here</a:t>
            </a:r>
          </a:p>
        </p:txBody>
      </p:sp>
    </p:spTree>
    <p:extLst>
      <p:ext uri="{BB962C8B-B14F-4D97-AF65-F5344CB8AC3E}">
        <p14:creationId xmlns:p14="http://schemas.microsoft.com/office/powerpoint/2010/main" val="2579631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072BA66-7E79-4051-9DAE-4189ECE593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5451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B651F4-23E4-4664-8D02-039058428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563B1F5-450D-4A40-BF2F-5D81D4CA40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750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5678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072BA66-7E79-4051-9DAE-4189ECE593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5451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0563B1F5-450D-4A40-BF2F-5D81D4CA40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05750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08552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6072BA66-7E79-4051-9DAE-4189ECE593F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695451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54B651F4-23E4-4664-8D02-039058428C5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00600" y="2175397"/>
            <a:ext cx="2590800" cy="23394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581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E7916104-4401-4EB3-8C09-5D77ACC39C4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912338" y="2177143"/>
            <a:ext cx="2367324" cy="2367324"/>
          </a:xfrm>
          <a:custGeom>
            <a:avLst/>
            <a:gdLst>
              <a:gd name="connsiteX0" fmla="*/ 1183662 w 2367324"/>
              <a:gd name="connsiteY0" fmla="*/ 0 h 2367324"/>
              <a:gd name="connsiteX1" fmla="*/ 2367324 w 2367324"/>
              <a:gd name="connsiteY1" fmla="*/ 1183662 h 2367324"/>
              <a:gd name="connsiteX2" fmla="*/ 1183662 w 2367324"/>
              <a:gd name="connsiteY2" fmla="*/ 2367324 h 2367324"/>
              <a:gd name="connsiteX3" fmla="*/ 0 w 2367324"/>
              <a:gd name="connsiteY3" fmla="*/ 1183662 h 2367324"/>
              <a:gd name="connsiteX4" fmla="*/ 1183662 w 2367324"/>
              <a:gd name="connsiteY4" fmla="*/ 0 h 2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324" h="2367324">
                <a:moveTo>
                  <a:pt x="1183662" y="0"/>
                </a:moveTo>
                <a:cubicBezTo>
                  <a:pt x="1837380" y="0"/>
                  <a:pt x="2367324" y="529944"/>
                  <a:pt x="2367324" y="1183662"/>
                </a:cubicBezTo>
                <a:cubicBezTo>
                  <a:pt x="2367324" y="1837380"/>
                  <a:pt x="1837380" y="2367324"/>
                  <a:pt x="1183662" y="2367324"/>
                </a:cubicBezTo>
                <a:cubicBezTo>
                  <a:pt x="529944" y="2367324"/>
                  <a:pt x="0" y="1837380"/>
                  <a:pt x="0" y="1183662"/>
                </a:cubicBezTo>
                <a:cubicBezTo>
                  <a:pt x="0" y="529944"/>
                  <a:pt x="529944" y="0"/>
                  <a:pt x="118366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:a16="http://schemas.microsoft.com/office/drawing/2014/main" id="{630A02F1-59C7-4717-9EEA-6BB95508EB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994968" y="2177143"/>
            <a:ext cx="2367324" cy="2367324"/>
          </a:xfrm>
          <a:custGeom>
            <a:avLst/>
            <a:gdLst>
              <a:gd name="connsiteX0" fmla="*/ 1183662 w 2367324"/>
              <a:gd name="connsiteY0" fmla="*/ 0 h 2367324"/>
              <a:gd name="connsiteX1" fmla="*/ 2367324 w 2367324"/>
              <a:gd name="connsiteY1" fmla="*/ 1183662 h 2367324"/>
              <a:gd name="connsiteX2" fmla="*/ 1183662 w 2367324"/>
              <a:gd name="connsiteY2" fmla="*/ 2367324 h 2367324"/>
              <a:gd name="connsiteX3" fmla="*/ 0 w 2367324"/>
              <a:gd name="connsiteY3" fmla="*/ 1183662 h 2367324"/>
              <a:gd name="connsiteX4" fmla="*/ 1183662 w 2367324"/>
              <a:gd name="connsiteY4" fmla="*/ 0 h 2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324" h="2367324">
                <a:moveTo>
                  <a:pt x="1183662" y="0"/>
                </a:moveTo>
                <a:cubicBezTo>
                  <a:pt x="1837380" y="0"/>
                  <a:pt x="2367324" y="529944"/>
                  <a:pt x="2367324" y="1183662"/>
                </a:cubicBezTo>
                <a:cubicBezTo>
                  <a:pt x="2367324" y="1837380"/>
                  <a:pt x="1837380" y="2367324"/>
                  <a:pt x="1183662" y="2367324"/>
                </a:cubicBezTo>
                <a:cubicBezTo>
                  <a:pt x="529944" y="2367324"/>
                  <a:pt x="0" y="1837380"/>
                  <a:pt x="0" y="1183662"/>
                </a:cubicBezTo>
                <a:cubicBezTo>
                  <a:pt x="0" y="529944"/>
                  <a:pt x="529944" y="0"/>
                  <a:pt x="118366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7CC528A-4D09-4B9B-8B83-39EF4995FF7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829708" y="2177143"/>
            <a:ext cx="2367324" cy="2367324"/>
          </a:xfrm>
          <a:custGeom>
            <a:avLst/>
            <a:gdLst>
              <a:gd name="connsiteX0" fmla="*/ 1183662 w 2367324"/>
              <a:gd name="connsiteY0" fmla="*/ 0 h 2367324"/>
              <a:gd name="connsiteX1" fmla="*/ 2367324 w 2367324"/>
              <a:gd name="connsiteY1" fmla="*/ 1183662 h 2367324"/>
              <a:gd name="connsiteX2" fmla="*/ 1183662 w 2367324"/>
              <a:gd name="connsiteY2" fmla="*/ 2367324 h 2367324"/>
              <a:gd name="connsiteX3" fmla="*/ 0 w 2367324"/>
              <a:gd name="connsiteY3" fmla="*/ 1183662 h 2367324"/>
              <a:gd name="connsiteX4" fmla="*/ 1183662 w 2367324"/>
              <a:gd name="connsiteY4" fmla="*/ 0 h 2367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67324" h="2367324">
                <a:moveTo>
                  <a:pt x="1183662" y="0"/>
                </a:moveTo>
                <a:cubicBezTo>
                  <a:pt x="1837380" y="0"/>
                  <a:pt x="2367324" y="529944"/>
                  <a:pt x="2367324" y="1183662"/>
                </a:cubicBezTo>
                <a:cubicBezTo>
                  <a:pt x="2367324" y="1837380"/>
                  <a:pt x="1837380" y="2367324"/>
                  <a:pt x="1183662" y="2367324"/>
                </a:cubicBezTo>
                <a:cubicBezTo>
                  <a:pt x="529944" y="2367324"/>
                  <a:pt x="0" y="1837380"/>
                  <a:pt x="0" y="1183662"/>
                </a:cubicBezTo>
                <a:cubicBezTo>
                  <a:pt x="0" y="529944"/>
                  <a:pt x="529944" y="0"/>
                  <a:pt x="1183662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8679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AA883ADC-BAD8-4617-A5DD-932FA26AAA0F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436454" y="4329904"/>
            <a:ext cx="3701601" cy="252809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134252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0658B910-82DE-4B6A-8CE7-70DA274629E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955347" y="2269269"/>
            <a:ext cx="2449637" cy="2074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28F951D6-3D90-4C39-9272-BB57DBDE26C3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4871181" y="2269269"/>
            <a:ext cx="2449637" cy="2074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5" name="Picture Placeholder 2">
            <a:extLst>
              <a:ext uri="{FF2B5EF4-FFF2-40B4-BE49-F238E27FC236}">
                <a16:creationId xmlns:a16="http://schemas.microsoft.com/office/drawing/2014/main" id="{C3995337-D7F0-40FB-9725-A31B69EA3AB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787015" y="2269269"/>
            <a:ext cx="2449637" cy="207413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175803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6C80AE8-76D6-4E55-9D8F-019116F10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680F65BE-447E-40F5-9D6C-3B335915542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129798" y="2132693"/>
            <a:ext cx="7736266" cy="223182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9419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2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8CD8ED53-3705-446C-9CED-AB3C0EE8879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948752" y="2079813"/>
            <a:ext cx="3524252" cy="206188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283811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Image without Header &amp;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1999" cy="6875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52091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09986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1013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12421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390342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2806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87604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94303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649695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092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6_Blank with Footer &amp;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lide Number Placeholder 5"/>
          <p:cNvSpPr txBox="1">
            <a:spLocks/>
          </p:cNvSpPr>
          <p:nvPr userDrawn="1"/>
        </p:nvSpPr>
        <p:spPr>
          <a:xfrm>
            <a:off x="11636566" y="187481"/>
            <a:ext cx="431790" cy="191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E97ECB15-F748-C140-A5C3-CF0090C943BA}" type="slidenum">
              <a:rPr lang="en-US" sz="800" b="0" i="0" smtClean="0">
                <a:solidFill>
                  <a:schemeClr val="tx1"/>
                </a:solidFill>
                <a:latin typeface="Montserrat" charset="0"/>
                <a:ea typeface="Montserrat" charset="0"/>
                <a:cs typeface="Montserrat" charset="0"/>
              </a:rPr>
              <a:pPr algn="ctr"/>
              <a:t>‹#›</a:t>
            </a:fld>
            <a:endParaRPr lang="en-US" sz="800" b="0" i="0" dirty="0">
              <a:solidFill>
                <a:schemeClr val="tx1"/>
              </a:solidFill>
              <a:latin typeface="Montserrat" charset="0"/>
              <a:ea typeface="Montserrat" charset="0"/>
              <a:cs typeface="Montserrat" charset="0"/>
            </a:endParaRPr>
          </a:p>
        </p:txBody>
      </p:sp>
      <p:grpSp>
        <p:nvGrpSpPr>
          <p:cNvPr id="39" name="Group 38"/>
          <p:cNvGrpSpPr/>
          <p:nvPr userDrawn="1"/>
        </p:nvGrpSpPr>
        <p:grpSpPr>
          <a:xfrm>
            <a:off x="11630384" y="6542411"/>
            <a:ext cx="390166" cy="171788"/>
            <a:chOff x="11125576" y="6251575"/>
            <a:chExt cx="288549" cy="117476"/>
          </a:xfrm>
        </p:grpSpPr>
        <p:sp>
          <p:nvSpPr>
            <p:cNvPr id="33" name="Chevron 32">
              <a:hlinkClick r:id="" action="ppaction://hlinkshowjump?jump=nextslide" tooltip="Next Slide"/>
            </p:cNvPr>
            <p:cNvSpPr/>
            <p:nvPr userDrawn="1"/>
          </p:nvSpPr>
          <p:spPr>
            <a:xfrm>
              <a:off x="11321095" y="6251575"/>
              <a:ext cx="93030" cy="117476"/>
            </a:xfrm>
            <a:prstGeom prst="chevron">
              <a:avLst>
                <a:gd name="adj" fmla="val 66337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Chevron 33">
              <a:hlinkClick r:id="" action="ppaction://hlinkshowjump?jump=previousslide" tooltip="Previous Slide"/>
            </p:cNvPr>
            <p:cNvSpPr/>
            <p:nvPr userDrawn="1"/>
          </p:nvSpPr>
          <p:spPr>
            <a:xfrm rot="10800000">
              <a:off x="11125576" y="6251575"/>
              <a:ext cx="93030" cy="117476"/>
            </a:xfrm>
            <a:prstGeom prst="chevron">
              <a:avLst>
                <a:gd name="adj" fmla="val 64003"/>
              </a:avLst>
            </a:prstGeom>
            <a:solidFill>
              <a:schemeClr val="bg1">
                <a:lumMod val="75000"/>
              </a:schemeClr>
            </a:solidFill>
            <a:ln w="63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8" name="Straight Connector 37"/>
            <p:cNvCxnSpPr/>
            <p:nvPr userDrawn="1"/>
          </p:nvCxnSpPr>
          <p:spPr>
            <a:xfrm flipV="1">
              <a:off x="11268075" y="6251575"/>
              <a:ext cx="0" cy="117476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xt Placeholder 42"/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544262" y="6514090"/>
            <a:ext cx="2998268" cy="203846"/>
          </a:xfrm>
        </p:spPr>
        <p:txBody>
          <a:bodyPr>
            <a:noAutofit/>
          </a:bodyPr>
          <a:lstStyle>
            <a:lvl1pPr marL="0" indent="0" algn="r">
              <a:buNone/>
              <a:defRPr sz="800" b="0" i="0">
                <a:solidFill>
                  <a:schemeClr val="tx1"/>
                </a:solidFill>
                <a:latin typeface="Montserrat Light" charset="0"/>
                <a:ea typeface="Montserrat Light" charset="0"/>
                <a:cs typeface="Montserrat Light" charset="0"/>
              </a:defRPr>
            </a:lvl1pPr>
            <a:lvl2pPr marL="4572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2pPr>
            <a:lvl3pPr marL="9144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3pPr>
            <a:lvl4pPr marL="13716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4pPr>
            <a:lvl5pPr marL="1828800" indent="0" algn="r">
              <a:buNone/>
              <a:defRPr sz="800" b="0" i="0">
                <a:solidFill>
                  <a:schemeClr val="bg2"/>
                </a:solidFill>
                <a:latin typeface="Montserrat Light" charset="0"/>
                <a:ea typeface="Montserrat Light" charset="0"/>
                <a:cs typeface="Montserrat Light" charset="0"/>
              </a:defRPr>
            </a:lvl5pPr>
          </a:lstStyle>
          <a:p>
            <a:pPr lvl="0"/>
            <a:r>
              <a:rPr lang="en-US" dirty="0"/>
              <a:t>Click to edit Master text styles for your custom footer</a:t>
            </a:r>
          </a:p>
        </p:txBody>
      </p:sp>
      <p:sp>
        <p:nvSpPr>
          <p:cNvPr id="2" name="Hexagon 1">
            <a:extLst>
              <a:ext uri="{FF2B5EF4-FFF2-40B4-BE49-F238E27FC236}">
                <a16:creationId xmlns:a16="http://schemas.microsoft.com/office/drawing/2014/main" id="{A520A5DC-C784-438D-84F2-16B7435ABFD4}"/>
              </a:ext>
            </a:extLst>
          </p:cNvPr>
          <p:cNvSpPr/>
          <p:nvPr userDrawn="1"/>
        </p:nvSpPr>
        <p:spPr>
          <a:xfrm rot="5400000">
            <a:off x="11706420" y="158222"/>
            <a:ext cx="292084" cy="250452"/>
          </a:xfrm>
          <a:prstGeom prst="hexagon">
            <a:avLst/>
          </a:prstGeom>
          <a:noFill/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7BCE296E-B873-4720-B35D-A9D863AA8CE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514348" y="514348"/>
            <a:ext cx="5581652" cy="5829304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CE2C5F3D-C446-4A28-9354-8480B16A021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305300" y="1705819"/>
            <a:ext cx="3581395" cy="34463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81463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04873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12531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7ECB15-F748-C140-A5C3-CF0090C943B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57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870" r:id="rId2"/>
    <p:sldLayoutId id="2147483938" r:id="rId3"/>
    <p:sldLayoutId id="2147483939" r:id="rId4"/>
    <p:sldLayoutId id="2147483875" r:id="rId5"/>
    <p:sldLayoutId id="2147483871" r:id="rId6"/>
    <p:sldLayoutId id="2147483872" r:id="rId7"/>
    <p:sldLayoutId id="2147483946" r:id="rId8"/>
    <p:sldLayoutId id="2147483940" r:id="rId9"/>
    <p:sldLayoutId id="2147483937" r:id="rId10"/>
    <p:sldLayoutId id="2147483935" r:id="rId11"/>
    <p:sldLayoutId id="2147483936" r:id="rId12"/>
    <p:sldLayoutId id="2147483934" r:id="rId13"/>
    <p:sldLayoutId id="2147483933" r:id="rId14"/>
    <p:sldLayoutId id="2147483932" r:id="rId15"/>
    <p:sldLayoutId id="2147483931" r:id="rId16"/>
    <p:sldLayoutId id="2147483930" r:id="rId17"/>
    <p:sldLayoutId id="2147483929" r:id="rId18"/>
    <p:sldLayoutId id="2147483928" r:id="rId19"/>
    <p:sldLayoutId id="2147483927" r:id="rId20"/>
    <p:sldLayoutId id="2147483926" r:id="rId21"/>
    <p:sldLayoutId id="2147483925" r:id="rId22"/>
    <p:sldLayoutId id="2147483924" r:id="rId23"/>
    <p:sldLayoutId id="2147483923" r:id="rId24"/>
    <p:sldLayoutId id="2147483922" r:id="rId25"/>
    <p:sldLayoutId id="2147483921" r:id="rId26"/>
    <p:sldLayoutId id="2147483920" r:id="rId27"/>
    <p:sldLayoutId id="2147483915" r:id="rId28"/>
    <p:sldLayoutId id="2147483910" r:id="rId29"/>
    <p:sldLayoutId id="2147483909" r:id="rId30"/>
    <p:sldLayoutId id="2147483907" r:id="rId31"/>
    <p:sldLayoutId id="2147483904" r:id="rId32"/>
    <p:sldLayoutId id="2147483902" r:id="rId33"/>
    <p:sldLayoutId id="2147483900" r:id="rId34"/>
    <p:sldLayoutId id="2147483899" r:id="rId35"/>
    <p:sldLayoutId id="2147483942" r:id="rId36"/>
    <p:sldLayoutId id="2147483898" r:id="rId37"/>
    <p:sldLayoutId id="2147483897" r:id="rId38"/>
    <p:sldLayoutId id="2147483896" r:id="rId39"/>
    <p:sldLayoutId id="2147483895" r:id="rId40"/>
    <p:sldLayoutId id="2147483894" r:id="rId41"/>
    <p:sldLayoutId id="2147483893" r:id="rId42"/>
    <p:sldLayoutId id="2147483892" r:id="rId43"/>
    <p:sldLayoutId id="2147483889" r:id="rId44"/>
    <p:sldLayoutId id="2147483888" r:id="rId45"/>
    <p:sldLayoutId id="2147483887" r:id="rId46"/>
    <p:sldLayoutId id="2147483886" r:id="rId47"/>
    <p:sldLayoutId id="2147483885" r:id="rId48"/>
    <p:sldLayoutId id="2147483883" r:id="rId49"/>
    <p:sldLayoutId id="2147483882" r:id="rId50"/>
    <p:sldLayoutId id="2147483881" r:id="rId51"/>
    <p:sldLayoutId id="2147483880" r:id="rId52"/>
    <p:sldLayoutId id="2147483878" r:id="rId53"/>
    <p:sldLayoutId id="2147483877" r:id="rId54"/>
    <p:sldLayoutId id="2147483876" r:id="rId55"/>
    <p:sldLayoutId id="2147483873" r:id="rId56"/>
    <p:sldLayoutId id="2147483947" r:id="rId57"/>
    <p:sldLayoutId id="2147483945" r:id="rId58"/>
    <p:sldLayoutId id="2147483944" r:id="rId59"/>
    <p:sldLayoutId id="2147483943" r:id="rId60"/>
    <p:sldLayoutId id="2147483941" r:id="rId61"/>
    <p:sldLayoutId id="2147483919" r:id="rId62"/>
    <p:sldLayoutId id="2147483918" r:id="rId63"/>
    <p:sldLayoutId id="2147483917" r:id="rId64"/>
    <p:sldLayoutId id="2147483916" r:id="rId65"/>
    <p:sldLayoutId id="2147483914" r:id="rId66"/>
    <p:sldLayoutId id="2147483913" r:id="rId67"/>
    <p:sldLayoutId id="2147483912" r:id="rId68"/>
    <p:sldLayoutId id="2147483911" r:id="rId69"/>
    <p:sldLayoutId id="2147483906" r:id="rId70"/>
    <p:sldLayoutId id="2147483905" r:id="rId71"/>
    <p:sldLayoutId id="2147483903" r:id="rId72"/>
    <p:sldLayoutId id="2147483891" r:id="rId73"/>
    <p:sldLayoutId id="2147483908" r:id="rId74"/>
    <p:sldLayoutId id="2147483901" r:id="rId75"/>
    <p:sldLayoutId id="2147483890" r:id="rId76"/>
    <p:sldLayoutId id="2147483884" r:id="rId77"/>
    <p:sldLayoutId id="2147483879" r:id="rId78"/>
    <p:sldLayoutId id="2147483874" r:id="rId79"/>
    <p:sldLayoutId id="2147483726" r:id="rId80"/>
  </p:sldLayoutIdLst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ct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ctr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398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0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initiativeour.org/project/project-acacia/" TargetMode="External"/><Relationship Id="rId1" Type="http://schemas.openxmlformats.org/officeDocument/2006/relationships/slideLayout" Target="../slideLayouts/slideLayout5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mailto:info@initiativeour.org" TargetMode="External"/><Relationship Id="rId1" Type="http://schemas.openxmlformats.org/officeDocument/2006/relationships/slideLayout" Target="../slideLayouts/slideLayout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/>
          <a:stretch>
            <a:fillRect/>
          </a:stretch>
        </p:blipFill>
        <p:spPr>
          <a:xfrm>
            <a:off x="5422514" y="2075021"/>
            <a:ext cx="4995984" cy="26649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EFD4578-F377-449D-B795-191C235A6866}"/>
              </a:ext>
            </a:extLst>
          </p:cNvPr>
          <p:cNvSpPr txBox="1"/>
          <p:nvPr/>
        </p:nvSpPr>
        <p:spPr>
          <a:xfrm>
            <a:off x="1097280" y="2736364"/>
            <a:ext cx="410015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500" b="1" spc="300" dirty="0" smtClean="0">
                <a:solidFill>
                  <a:srgbClr val="24A49D"/>
                </a:solidFill>
                <a:latin typeface="Montserrat "/>
                <a:ea typeface="Montserrat Light" charset="0"/>
                <a:cs typeface="Montserrat Light" charset="0"/>
              </a:rPr>
              <a:t>COLLABORATE</a:t>
            </a:r>
            <a:r>
              <a:rPr lang="en-US" sz="3500" b="1" spc="300" dirty="0" smtClean="0">
                <a:solidFill>
                  <a:srgbClr val="FC9B03"/>
                </a:solidFill>
                <a:latin typeface="Montserrat "/>
                <a:ea typeface="Montserrat Light" charset="0"/>
                <a:cs typeface="Montserrat Light" charset="0"/>
              </a:rPr>
              <a:t/>
            </a:r>
            <a:br>
              <a:rPr lang="en-US" sz="3500" b="1" spc="300" dirty="0" smtClean="0">
                <a:solidFill>
                  <a:srgbClr val="FC9B03"/>
                </a:solidFill>
                <a:latin typeface="Montserrat "/>
                <a:ea typeface="Montserrat Light" charset="0"/>
                <a:cs typeface="Montserrat Light" charset="0"/>
              </a:rPr>
            </a:br>
            <a:r>
              <a:rPr lang="en-US" sz="3500" b="1" spc="300" dirty="0" smtClean="0">
                <a:solidFill>
                  <a:srgbClr val="75B5EC"/>
                </a:solidFill>
                <a:latin typeface="Montserrat "/>
                <a:ea typeface="Montserrat Light" charset="0"/>
                <a:cs typeface="Montserrat Light" charset="0"/>
              </a:rPr>
              <a:t>CREATE</a:t>
            </a:r>
            <a:r>
              <a:rPr lang="en-US" sz="3500" b="1" spc="300" dirty="0" smtClean="0">
                <a:solidFill>
                  <a:srgbClr val="FC9B03"/>
                </a:solidFill>
                <a:latin typeface="Montserrat "/>
                <a:ea typeface="Montserrat Light" charset="0"/>
                <a:cs typeface="Montserrat Light" charset="0"/>
              </a:rPr>
              <a:t/>
            </a:r>
            <a:br>
              <a:rPr lang="en-US" sz="3500" b="1" spc="300" dirty="0" smtClean="0">
                <a:solidFill>
                  <a:srgbClr val="FC9B03"/>
                </a:solidFill>
                <a:latin typeface="Montserrat "/>
                <a:ea typeface="Montserrat Light" charset="0"/>
                <a:cs typeface="Montserrat Light" charset="0"/>
              </a:rPr>
            </a:br>
            <a:r>
              <a:rPr lang="en-US" sz="3500" b="1" spc="300" dirty="0" smtClean="0">
                <a:solidFill>
                  <a:srgbClr val="FC9B03"/>
                </a:solidFill>
                <a:latin typeface="Montserrat "/>
                <a:ea typeface="Montserrat Light" charset="0"/>
                <a:cs typeface="Montserrat Light" charset="0"/>
              </a:rPr>
              <a:t>CHANGE</a:t>
            </a:r>
            <a:endParaRPr lang="en-US" sz="3500" b="1" spc="300" dirty="0">
              <a:solidFill>
                <a:srgbClr val="FC9B03"/>
              </a:solidFill>
              <a:latin typeface="Montserrat "/>
              <a:ea typeface="Montserrat Light" charset="0"/>
              <a:cs typeface="Montserrat Light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9467556" y="4839286"/>
            <a:ext cx="5078437" cy="5078437"/>
          </a:xfrm>
          <a:prstGeom prst="ellipse">
            <a:avLst/>
          </a:prstGeom>
          <a:solidFill>
            <a:srgbClr val="75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836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2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PROGRAMME FEES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4622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838200" y="1372322"/>
            <a:ext cx="5485678" cy="5485678"/>
          </a:xfrm>
          <a:prstGeom prst="ellipse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399339"/>
              </p:ext>
            </p:extLst>
          </p:nvPr>
        </p:nvGraphicFramePr>
        <p:xfrm>
          <a:off x="7566273" y="3055753"/>
          <a:ext cx="3505200" cy="3208725"/>
        </p:xfrm>
        <a:graphic>
          <a:graphicData uri="http://schemas.openxmlformats.org/drawingml/2006/table">
            <a:tbl>
              <a:tblPr firstRow="1" firstCol="1" bandRow="1"/>
              <a:tblGrid>
                <a:gridCol w="1752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82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Description</a:t>
                      </a:r>
                      <a:endParaRPr lang="en-GB" sz="1100" u="sng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u="sng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Total</a:t>
                      </a:r>
                      <a:endParaRPr lang="en-GB" sz="1100" u="sng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872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Monash 3 year Bachelor degree programme </a:t>
                      </a:r>
                      <a:r>
                        <a:rPr lang="en-SG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/>
                      </a:r>
                      <a:br>
                        <a:rPr lang="en-SG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</a:br>
                      <a:r>
                        <a:rPr lang="en-SG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Business / Arts)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n-SG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USD </a:t>
                      </a:r>
                      <a:r>
                        <a:rPr lang="en-SG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30,000)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8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Monash 3 year Bachelor degree programme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(IT/ Science)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(USD 40,000)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28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Engineering </a:t>
                      </a:r>
                      <a:r>
                        <a:rPr lang="en-SG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n-SG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4 year Bachelor degree programme)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SG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(</a:t>
                      </a:r>
                      <a:r>
                        <a:rPr lang="en-SG" sz="11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USD </a:t>
                      </a:r>
                      <a:r>
                        <a:rPr lang="en-SG" sz="11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 charset="0"/>
                          <a:cs typeface="Arial" charset="0"/>
                        </a:rPr>
                        <a:t>50,000)</a:t>
                      </a:r>
                      <a:endParaRPr lang="en-GB" sz="1100" dirty="0">
                        <a:effectLst/>
                        <a:latin typeface="+mj-lt"/>
                        <a:ea typeface="Calibri" charset="0"/>
                        <a:cs typeface="Times New Roman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66273" y="2159810"/>
            <a:ext cx="2643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/>
              <a:t> </a:t>
            </a:r>
            <a:endParaRPr lang="en-GB" sz="1200" dirty="0"/>
          </a:p>
          <a:p>
            <a:r>
              <a:rPr lang="en-SG" sz="1200" b="1" dirty="0"/>
              <a:t>Cost </a:t>
            </a:r>
            <a:r>
              <a:rPr lang="en-SG" sz="1200" b="1" dirty="0" smtClean="0"/>
              <a:t>Estimation </a:t>
            </a:r>
            <a:r>
              <a:rPr lang="en-SG" sz="1200" b="1" dirty="0"/>
              <a:t>for Monash University </a:t>
            </a:r>
            <a:r>
              <a:rPr lang="en-SG" sz="1200" b="1" dirty="0" smtClean="0"/>
              <a:t>Malaysia</a:t>
            </a:r>
            <a:endParaRPr lang="en-GB" sz="12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7566273" y="2893722"/>
            <a:ext cx="3097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44262" y="6514090"/>
            <a:ext cx="2998268" cy="203846"/>
          </a:xfrm>
        </p:spPr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</p:spTree>
    <p:extLst>
      <p:ext uri="{BB962C8B-B14F-4D97-AF65-F5344CB8AC3E}">
        <p14:creationId xmlns:p14="http://schemas.microsoft.com/office/powerpoint/2010/main" val="1585475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2823"/>
            <a:ext cx="10515600" cy="1325563"/>
          </a:xfrm>
        </p:spPr>
        <p:txBody>
          <a:bodyPr>
            <a:normAutofit/>
          </a:bodyPr>
          <a:lstStyle/>
          <a:p>
            <a:r>
              <a:rPr lang="en-US" b="1" dirty="0" smtClean="0"/>
              <a:t>Ways to Support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4622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0" y="1748386"/>
            <a:ext cx="5485678" cy="5485678"/>
          </a:xfrm>
          <a:prstGeom prst="ellipse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9095038"/>
              </p:ext>
            </p:extLst>
          </p:nvPr>
        </p:nvGraphicFramePr>
        <p:xfrm>
          <a:off x="7466521" y="2931954"/>
          <a:ext cx="3505200" cy="3292995"/>
        </p:xfrm>
        <a:graphic>
          <a:graphicData uri="http://schemas.openxmlformats.org/drawingml/2006/table">
            <a:tbl>
              <a:tblPr firstRow="1" firstCol="1" bandRow="1"/>
              <a:tblGrid>
                <a:gridCol w="172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778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28272">
                <a:tc>
                  <a:txBody>
                    <a:bodyPr/>
                    <a:lstStyle/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Individual</a:t>
                      </a:r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9657">
                <a:tc>
                  <a:txBody>
                    <a:bodyPr/>
                    <a:lstStyle/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Institutional</a:t>
                      </a:r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Schools</a:t>
                      </a:r>
                    </a:p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Companies</a:t>
                      </a:r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50212">
                <a:tc>
                  <a:txBody>
                    <a:bodyPr/>
                    <a:lstStyle/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Group</a:t>
                      </a:r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endParaRPr lang="en-SG" sz="1200" dirty="0" smtClean="0">
                        <a:latin typeface="+mj-lt"/>
                        <a:cs typeface="Adobe Devanagari" pitchFamily="18" charset="0"/>
                      </a:endParaRPr>
                    </a:p>
                    <a:p>
                      <a:r>
                        <a:rPr lang="en-SG" sz="1200" dirty="0" smtClean="0">
                          <a:latin typeface="+mj-lt"/>
                          <a:cs typeface="Adobe Devanagari" pitchFamily="18" charset="0"/>
                        </a:rPr>
                        <a:t>Individuals can come together to create a</a:t>
                      </a:r>
                      <a:r>
                        <a:rPr lang="en-SG" sz="1200" baseline="0" dirty="0" smtClean="0">
                          <a:latin typeface="+mj-lt"/>
                          <a:cs typeface="Adobe Devanagari" pitchFamily="18" charset="0"/>
                        </a:rPr>
                        <a:t> scholarship </a:t>
                      </a:r>
                      <a:endParaRPr lang="en-SG" sz="1200" dirty="0">
                        <a:latin typeface="+mj-lt"/>
                        <a:cs typeface="Adobe Devanagari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64854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 marL="63500" marR="63500" marT="63500" marB="6350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5" name="Rectangle 14"/>
          <p:cNvSpPr/>
          <p:nvPr/>
        </p:nvSpPr>
        <p:spPr>
          <a:xfrm>
            <a:off x="7566273" y="2159810"/>
            <a:ext cx="26436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SG" sz="1200" dirty="0" smtClean="0">
                <a:solidFill>
                  <a:srgbClr val="000000"/>
                </a:solidFill>
              </a:rPr>
              <a:t>Donations will directly be made to Monash University, on yearly basis</a:t>
            </a:r>
          </a:p>
          <a:p>
            <a:endParaRPr lang="en-SG" sz="1200" dirty="0">
              <a:solidFill>
                <a:srgbClr val="000000"/>
              </a:solidFill>
            </a:endParaRPr>
          </a:p>
          <a:p>
            <a:r>
              <a:rPr lang="en-SG" sz="1200" dirty="0" smtClean="0">
                <a:solidFill>
                  <a:srgbClr val="000000"/>
                </a:solidFill>
              </a:rPr>
              <a:t>10,000 USD </a:t>
            </a:r>
            <a:endParaRPr lang="en-GB" sz="1200" dirty="0">
              <a:solidFill>
                <a:srgbClr val="000000"/>
              </a:solidFill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7466521" y="2963202"/>
            <a:ext cx="309775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44262" y="6514090"/>
            <a:ext cx="2998268" cy="203846"/>
          </a:xfrm>
        </p:spPr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549" y="1660828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842" y="1660828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99493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Rectangle 3"/>
          <p:cNvSpPr/>
          <p:nvPr/>
        </p:nvSpPr>
        <p:spPr>
          <a:xfrm>
            <a:off x="3720958" y="3244334"/>
            <a:ext cx="4750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SG" dirty="0">
                <a:hlinkClick r:id="rId2"/>
              </a:rPr>
              <a:t>https://initiativeour.org/project/project-acacia</a:t>
            </a:r>
            <a:r>
              <a:rPr lang="en-SG" dirty="0" smtClean="0">
                <a:hlinkClick r:id="rId2"/>
              </a:rPr>
              <a:t>/</a:t>
            </a:r>
            <a:endParaRPr lang="en-SG" dirty="0" smtClean="0"/>
          </a:p>
          <a:p>
            <a:endParaRPr lang="en-SG" dirty="0"/>
          </a:p>
          <a:p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5454962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B2DE63-4C80-44B4-A668-FBAA12D5ADBC}"/>
              </a:ext>
            </a:extLst>
          </p:cNvPr>
          <p:cNvSpPr txBox="1"/>
          <p:nvPr/>
        </p:nvSpPr>
        <p:spPr>
          <a:xfrm>
            <a:off x="1072825" y="892686"/>
            <a:ext cx="4471764" cy="426270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3200" b="1" spc="-100" dirty="0" smtClean="0">
                <a:latin typeface="Montserrat "/>
                <a:ea typeface="Montserrat Black" charset="0"/>
                <a:cs typeface="Montserrat Black" charset="0"/>
              </a:rPr>
              <a:t>CONTACT US</a:t>
            </a:r>
          </a:p>
          <a:p>
            <a:endParaRPr lang="en-US" sz="4300" b="1" spc="-100" dirty="0">
              <a:latin typeface="Montserrat "/>
              <a:ea typeface="Montserrat Black" charset="0"/>
              <a:cs typeface="Montserrat Black" charset="0"/>
            </a:endParaRPr>
          </a:p>
          <a:p>
            <a:r>
              <a:rPr lang="en-US" sz="2800" b="1" spc="-100" dirty="0" smtClean="0">
                <a:latin typeface="Montserrat "/>
                <a:ea typeface="Montserrat Black" charset="0"/>
                <a:cs typeface="Montserrat Black" charset="0"/>
                <a:hlinkClick r:id="rId2"/>
              </a:rPr>
              <a:t>info@initiativeour.org</a:t>
            </a:r>
            <a:endParaRPr lang="en-US" sz="2800" b="1" spc="-100" dirty="0" smtClean="0">
              <a:latin typeface="Montserrat "/>
              <a:ea typeface="Montserrat Black" charset="0"/>
              <a:cs typeface="Montserrat Black" charset="0"/>
            </a:endParaRPr>
          </a:p>
          <a:p>
            <a:endParaRPr lang="en-US" sz="2800" b="1" spc="-100" dirty="0">
              <a:latin typeface="Montserrat "/>
              <a:ea typeface="Montserrat Black" charset="0"/>
              <a:cs typeface="Montserrat Black" charset="0"/>
            </a:endParaRPr>
          </a:p>
          <a:p>
            <a:r>
              <a:rPr lang="en-US" sz="2800" b="1" spc="-100" dirty="0" smtClean="0">
                <a:latin typeface="Montserrat "/>
                <a:ea typeface="Montserrat Black" charset="0"/>
                <a:cs typeface="Montserrat Black" charset="0"/>
              </a:rPr>
              <a:t>We are happy to meet you to share more information regarding the details of the program and to closely collaborate with you.  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35924" y="3100647"/>
            <a:ext cx="0" cy="2001277"/>
          </a:xfrm>
          <a:prstGeom prst="line">
            <a:avLst/>
          </a:prstGeom>
          <a:ln w="38100">
            <a:solidFill>
              <a:srgbClr val="01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6112042" y="696900"/>
            <a:ext cx="5485678" cy="5485678"/>
          </a:xfrm>
          <a:prstGeom prst="ellipse">
            <a:avLst/>
          </a:prstGeom>
          <a:solidFill>
            <a:srgbClr val="FC9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104819" y="696900"/>
            <a:ext cx="5485678" cy="5485678"/>
          </a:xfrm>
          <a:prstGeom prst="ellipse">
            <a:avLst/>
          </a:prstGeom>
          <a:solidFill>
            <a:srgbClr val="75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8097596" y="696900"/>
            <a:ext cx="5485678" cy="5485678"/>
          </a:xfrm>
          <a:prstGeom prst="ellipse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17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 smtClean="0"/>
              <a:t>Ara </a:t>
            </a:r>
            <a:r>
              <a:rPr lang="tr-TR" dirty="0" smtClean="0"/>
              <a:t>İ</a:t>
            </a:r>
            <a:r>
              <a:rPr lang="en-SG" dirty="0" smtClean="0"/>
              <a:t>nan</a:t>
            </a:r>
            <a:r>
              <a:rPr lang="tr-TR" dirty="0" smtClean="0"/>
              <a:t>ç</a:t>
            </a:r>
            <a:r>
              <a:rPr lang="en-SG" dirty="0" smtClean="0"/>
              <a:t> Walsh, 4L </a:t>
            </a:r>
            <a:endParaRPr lang="en-SG" dirty="0"/>
          </a:p>
        </p:txBody>
      </p:sp>
      <p:pic>
        <p:nvPicPr>
          <p:cNvPr id="1026" name="Picture 2" descr="C:\Users\Gul Inanc\AppData\Local\Microsoft\Windows\INetCache\Content.Outlook\CR74C8PH\IMG_546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09" y="1690688"/>
            <a:ext cx="3097079" cy="4642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8448" y="1431421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1431421"/>
            <a:ext cx="54864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4559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0"/>
            <a:ext cx="9220199" cy="716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2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2236816" y="-3217983"/>
            <a:ext cx="5485678" cy="5485678"/>
          </a:xfrm>
          <a:prstGeom prst="ellipse">
            <a:avLst/>
          </a:prstGeom>
          <a:solidFill>
            <a:srgbClr val="75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4" descr="Image result for thailand malaysia and indonesia">
            <a:extLst>
              <a:ext uri="{FF2B5EF4-FFF2-40B4-BE49-F238E27FC236}">
                <a16:creationId xmlns:a16="http://schemas.microsoft.com/office/drawing/2014/main" id="{A7BE0DB9-FD33-4D17-8FF2-3C0D13DBD6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45" b="15070"/>
          <a:stretch/>
        </p:blipFill>
        <p:spPr bwMode="auto">
          <a:xfrm>
            <a:off x="1207494" y="2357267"/>
            <a:ext cx="4754858" cy="267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Here is your custom footer, This is Master Style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4DE7DB-B1FD-48AA-9E1E-73F2EBD52114}"/>
              </a:ext>
            </a:extLst>
          </p:cNvPr>
          <p:cNvSpPr txBox="1"/>
          <p:nvPr/>
        </p:nvSpPr>
        <p:spPr>
          <a:xfrm>
            <a:off x="776387" y="428207"/>
            <a:ext cx="3483429" cy="147732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500" b="1" spc="-100" dirty="0" smtClean="0">
                <a:latin typeface="Montserrat "/>
                <a:ea typeface="Montserrat Black" charset="0"/>
                <a:cs typeface="Montserrat Black" charset="0"/>
              </a:rPr>
              <a:t>CURRENT STATISTICS</a:t>
            </a:r>
            <a:endParaRPr lang="en-US" sz="4500" b="1" spc="-100" dirty="0">
              <a:latin typeface="Montserrat "/>
              <a:ea typeface="Montserrat Hairline" charset="0"/>
              <a:cs typeface="Montserrat Hairline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06735" y="5089503"/>
            <a:ext cx="2726574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Franklin Gothic Demi Cond" panose="020B0706030402020204" pitchFamily="34" charset="0"/>
              </a:rPr>
              <a:t>More than </a:t>
            </a:r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300.000 refugees </a:t>
            </a:r>
            <a:r>
              <a:rPr lang="en-US" dirty="0" smtClean="0">
                <a:latin typeface="Franklin Gothic Demi Cond" panose="020B0706030402020204" pitchFamily="34" charset="0"/>
              </a:rPr>
              <a:t>and asylum seekers living in SEA</a:t>
            </a:r>
            <a:r>
              <a:rPr lang="en-US" sz="800" dirty="0" smtClean="0"/>
              <a:t/>
            </a:r>
            <a:br>
              <a:rPr lang="en-US" sz="800" dirty="0" smtClean="0"/>
            </a:br>
            <a:endParaRPr lang="en-US" sz="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9231" y1="36000" x2="49538" y2="56250"/>
                        <a14:foregroundMark x1="67846" y1="34250" x2="67846" y2="55750"/>
                        <a14:foregroundMark x1="84769" y1="30750" x2="84923" y2="5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42" y="3977714"/>
            <a:ext cx="3837940" cy="2361809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719060" y="5280542"/>
            <a:ext cx="31394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dirty="0" smtClean="0">
                <a:latin typeface="Franklin Gothic Demi Cond" panose="020B0706030402020204" pitchFamily="34" charset="0"/>
              </a:rPr>
              <a:t>Only </a:t>
            </a:r>
            <a:r>
              <a:rPr lang="en-US" dirty="0" smtClean="0">
                <a:solidFill>
                  <a:srgbClr val="FF0000"/>
                </a:solidFill>
                <a:latin typeface="Franklin Gothic Demi Cond" panose="020B0706030402020204" pitchFamily="34" charset="0"/>
              </a:rPr>
              <a:t>1 </a:t>
            </a:r>
            <a:r>
              <a:rPr lang="en-US" dirty="0">
                <a:solidFill>
                  <a:srgbClr val="FF0000"/>
                </a:solidFill>
                <a:latin typeface="Franklin Gothic Demi Cond" panose="020B0706030402020204" pitchFamily="34" charset="0"/>
              </a:rPr>
              <a:t>% of refugee youth </a:t>
            </a:r>
            <a:r>
              <a:rPr lang="en-US" dirty="0">
                <a:latin typeface="Franklin Gothic Demi Cond" panose="020B0706030402020204" pitchFamily="34" charset="0"/>
              </a:rPr>
              <a:t>have access to higher education</a:t>
            </a:r>
          </a:p>
        </p:txBody>
      </p:sp>
      <p:pic>
        <p:nvPicPr>
          <p:cNvPr id="21" name="Picture 2" descr="Image result for 1 out of 100">
            <a:extLst>
              <a:ext uri="{FF2B5EF4-FFF2-40B4-BE49-F238E27FC236}">
                <a16:creationId xmlns:a16="http://schemas.microsoft.com/office/drawing/2014/main" id="{DD989A18-470E-4E62-90D8-190539E7E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798" y="2178122"/>
            <a:ext cx="2873964" cy="2869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9044675" y="3268250"/>
            <a:ext cx="5579698" cy="1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667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-1636619" y="-1726385"/>
            <a:ext cx="5485678" cy="5485678"/>
          </a:xfrm>
          <a:prstGeom prst="ellipse">
            <a:avLst/>
          </a:prstGeom>
          <a:solidFill>
            <a:srgbClr val="75B5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5304CEB-BFA7-4773-9845-9842AF4A069E}"/>
              </a:ext>
            </a:extLst>
          </p:cNvPr>
          <p:cNvGrpSpPr/>
          <p:nvPr/>
        </p:nvGrpSpPr>
        <p:grpSpPr>
          <a:xfrm>
            <a:off x="1106220" y="1688671"/>
            <a:ext cx="1963029" cy="246221"/>
            <a:chOff x="1572237" y="1481071"/>
            <a:chExt cx="1963029" cy="246221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66274C2-A7B6-464E-86AD-F6FCB3D6376C}"/>
                </a:ext>
              </a:extLst>
            </p:cNvPr>
            <p:cNvSpPr txBox="1"/>
            <p:nvPr/>
          </p:nvSpPr>
          <p:spPr>
            <a:xfrm>
              <a:off x="1572237" y="1481071"/>
              <a:ext cx="1963029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pc="300" dirty="0" smtClean="0">
                  <a:latin typeface="Montserrat Light" charset="0"/>
                  <a:ea typeface="Montserrat Light" charset="0"/>
                  <a:cs typeface="Montserrat Light" charset="0"/>
                </a:rPr>
                <a:t>INTRODUCTION</a:t>
              </a:r>
              <a:endParaRPr lang="en-US" sz="1000" spc="300" dirty="0"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F3E3F17-34BF-4039-B4BB-032403880C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670924" y="1683876"/>
              <a:ext cx="1373701" cy="9667"/>
            </a:xfrm>
            <a:prstGeom prst="line">
              <a:avLst/>
            </a:prstGeom>
            <a:ln w="63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B554F4F-719F-40B9-8C41-E4E23008B0F4}"/>
              </a:ext>
            </a:extLst>
          </p:cNvPr>
          <p:cNvGrpSpPr/>
          <p:nvPr/>
        </p:nvGrpSpPr>
        <p:grpSpPr>
          <a:xfrm>
            <a:off x="1106220" y="2197508"/>
            <a:ext cx="5660340" cy="1936723"/>
            <a:chOff x="1106220" y="2394908"/>
            <a:chExt cx="5660340" cy="1936723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7E5A0F33-09D7-493B-93D9-2797A0CD2C17}"/>
                </a:ext>
              </a:extLst>
            </p:cNvPr>
            <p:cNvSpPr txBox="1"/>
            <p:nvPr/>
          </p:nvSpPr>
          <p:spPr>
            <a:xfrm>
              <a:off x="1106220" y="2394908"/>
              <a:ext cx="5660340" cy="101566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sz="6000" b="1" spc="-100" dirty="0" smtClean="0">
                  <a:latin typeface="Montserrat "/>
                  <a:ea typeface="Montserrat Black" charset="0"/>
                  <a:cs typeface="Montserrat Black" charset="0"/>
                </a:rPr>
                <a:t>WHO WE ARE</a:t>
              </a:r>
              <a:endParaRPr lang="en-US" sz="6000" b="1" spc="-100" dirty="0">
                <a:latin typeface="Montserrat "/>
                <a:ea typeface="Montserrat Hairline" charset="0"/>
                <a:cs typeface="Montserrat Hairline" charset="0"/>
              </a:endParaRPr>
            </a:p>
          </p:txBody>
        </p: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8B4543-CB0F-40A6-BD27-504C13E43C12}"/>
                </a:ext>
              </a:extLst>
            </p:cNvPr>
            <p:cNvSpPr txBox="1"/>
            <p:nvPr/>
          </p:nvSpPr>
          <p:spPr>
            <a:xfrm>
              <a:off x="1106220" y="3931521"/>
              <a:ext cx="22318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GB" sz="2000" spc="1000" dirty="0">
                <a:solidFill>
                  <a:schemeClr val="tx1">
                    <a:lumMod val="50000"/>
                    <a:lumOff val="50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endParaRPr>
            </a:p>
          </p:txBody>
        </p:sp>
      </p:grpSp>
      <p:pic>
        <p:nvPicPr>
          <p:cNvPr id="3" name="Picture Placeholder 2"/>
          <p:cNvPicPr>
            <a:picLocks noGrp="1" noChangeAspect="1"/>
          </p:cNvPicPr>
          <p:nvPr>
            <p:ph type="pic" sz="quarter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3" b="703"/>
          <a:stretch>
            <a:fillRect/>
          </a:stretch>
        </p:blipFill>
        <p:spPr>
          <a:xfrm>
            <a:off x="7029907" y="2011331"/>
            <a:ext cx="4512623" cy="3345565"/>
          </a:xfr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36029E8-1D4C-458C-916A-C14420C34184}"/>
              </a:ext>
            </a:extLst>
          </p:cNvPr>
          <p:cNvSpPr txBox="1"/>
          <p:nvPr/>
        </p:nvSpPr>
        <p:spPr>
          <a:xfrm>
            <a:off x="1283003" y="3759293"/>
            <a:ext cx="5235887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100" b="1" dirty="0">
                <a:latin typeface="Montserrat Light" charset="0"/>
                <a:ea typeface="Montserrat Light" charset="0"/>
                <a:cs typeface="Montserrat Light" charset="0"/>
              </a:rPr>
              <a:t>Opening Universities for Refugees (OUR)</a:t>
            </a:r>
            <a:r>
              <a:rPr lang="en-US" sz="1100" dirty="0">
                <a:latin typeface="Montserrat Light" charset="0"/>
                <a:ea typeface="Montserrat Light" charset="0"/>
                <a:cs typeface="Montserrat Light" charset="0"/>
              </a:rPr>
              <a:t> is a charity registered in UK to build knowledge networks and consortia to offer higher education to communities in </a:t>
            </a:r>
            <a:r>
              <a:rPr lang="en-US" sz="1100" dirty="0" smtClean="0">
                <a:latin typeface="Montserrat Light" charset="0"/>
                <a:ea typeface="Montserrat Light" charset="0"/>
                <a:cs typeface="Montserrat Light" charset="0"/>
              </a:rPr>
              <a:t>need. We are </a:t>
            </a:r>
            <a:r>
              <a:rPr lang="en-US" sz="1100" dirty="0">
                <a:latin typeface="Montserrat Light" charset="0"/>
                <a:ea typeface="Montserrat Light" charset="0"/>
                <a:cs typeface="Montserrat Light" charset="0"/>
              </a:rPr>
              <a:t>designed to help meet the higher educational needs of communities in protracted refugee/displacement situations globally, particularly in Southeast Asia.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832" y="5807768"/>
            <a:ext cx="5579698" cy="181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516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B5E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sz="6000" b="1" dirty="0" smtClean="0"/>
              <a:t>WHAT WE DO</a:t>
            </a:r>
            <a:endParaRPr lang="en-US" sz="6000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15290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Group 3"/>
          <p:cNvGrpSpPr/>
          <p:nvPr/>
        </p:nvGrpSpPr>
        <p:grpSpPr>
          <a:xfrm>
            <a:off x="2996919" y="3181711"/>
            <a:ext cx="1646599" cy="1646599"/>
            <a:chOff x="1621820" y="3336605"/>
            <a:chExt cx="729890" cy="729890"/>
          </a:xfrm>
        </p:grpSpPr>
        <p:sp>
          <p:nvSpPr>
            <p:cNvPr id="65" name="Freeform 5">
              <a:extLst>
                <a:ext uri="{FF2B5EF4-FFF2-40B4-BE49-F238E27FC236}">
                  <a16:creationId xmlns:a16="http://schemas.microsoft.com/office/drawing/2014/main" id="{FF75B861-C4E6-484A-A729-11176C2345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788754" y="3536844"/>
              <a:ext cx="396023" cy="329413"/>
            </a:xfrm>
            <a:custGeom>
              <a:avLst/>
              <a:gdLst>
                <a:gd name="T0" fmla="*/ 141 w 143"/>
                <a:gd name="T1" fmla="*/ 55 h 117"/>
                <a:gd name="T2" fmla="*/ 77 w 143"/>
                <a:gd name="T3" fmla="*/ 4 h 117"/>
                <a:gd name="T4" fmla="*/ 74 w 143"/>
                <a:gd name="T5" fmla="*/ 1 h 117"/>
                <a:gd name="T6" fmla="*/ 69 w 143"/>
                <a:gd name="T7" fmla="*/ 1 h 117"/>
                <a:gd name="T8" fmla="*/ 51 w 143"/>
                <a:gd name="T9" fmla="*/ 16 h 117"/>
                <a:gd name="T10" fmla="*/ 51 w 143"/>
                <a:gd name="T11" fmla="*/ 10 h 117"/>
                <a:gd name="T12" fmla="*/ 47 w 143"/>
                <a:gd name="T13" fmla="*/ 6 h 117"/>
                <a:gd name="T14" fmla="*/ 33 w 143"/>
                <a:gd name="T15" fmla="*/ 6 h 117"/>
                <a:gd name="T16" fmla="*/ 30 w 143"/>
                <a:gd name="T17" fmla="*/ 10 h 117"/>
                <a:gd name="T18" fmla="*/ 30 w 143"/>
                <a:gd name="T19" fmla="*/ 33 h 117"/>
                <a:gd name="T20" fmla="*/ 2 w 143"/>
                <a:gd name="T21" fmla="*/ 56 h 117"/>
                <a:gd name="T22" fmla="*/ 1 w 143"/>
                <a:gd name="T23" fmla="*/ 61 h 117"/>
                <a:gd name="T24" fmla="*/ 4 w 143"/>
                <a:gd name="T25" fmla="*/ 63 h 117"/>
                <a:gd name="T26" fmla="*/ 6 w 143"/>
                <a:gd name="T27" fmla="*/ 62 h 117"/>
                <a:gd name="T28" fmla="*/ 17 w 143"/>
                <a:gd name="T29" fmla="*/ 53 h 117"/>
                <a:gd name="T30" fmla="*/ 17 w 143"/>
                <a:gd name="T31" fmla="*/ 113 h 117"/>
                <a:gd name="T32" fmla="*/ 21 w 143"/>
                <a:gd name="T33" fmla="*/ 117 h 117"/>
                <a:gd name="T34" fmla="*/ 59 w 143"/>
                <a:gd name="T35" fmla="*/ 117 h 117"/>
                <a:gd name="T36" fmla="*/ 63 w 143"/>
                <a:gd name="T37" fmla="*/ 113 h 117"/>
                <a:gd name="T38" fmla="*/ 63 w 143"/>
                <a:gd name="T39" fmla="*/ 85 h 117"/>
                <a:gd name="T40" fmla="*/ 80 w 143"/>
                <a:gd name="T41" fmla="*/ 85 h 117"/>
                <a:gd name="T42" fmla="*/ 80 w 143"/>
                <a:gd name="T43" fmla="*/ 113 h 117"/>
                <a:gd name="T44" fmla="*/ 84 w 143"/>
                <a:gd name="T45" fmla="*/ 117 h 117"/>
                <a:gd name="T46" fmla="*/ 122 w 143"/>
                <a:gd name="T47" fmla="*/ 117 h 117"/>
                <a:gd name="T48" fmla="*/ 126 w 143"/>
                <a:gd name="T49" fmla="*/ 113 h 117"/>
                <a:gd name="T50" fmla="*/ 126 w 143"/>
                <a:gd name="T51" fmla="*/ 52 h 117"/>
                <a:gd name="T52" fmla="*/ 137 w 143"/>
                <a:gd name="T53" fmla="*/ 61 h 117"/>
                <a:gd name="T54" fmla="*/ 139 w 143"/>
                <a:gd name="T55" fmla="*/ 62 h 117"/>
                <a:gd name="T56" fmla="*/ 142 w 143"/>
                <a:gd name="T57" fmla="*/ 60 h 117"/>
                <a:gd name="T58" fmla="*/ 141 w 143"/>
                <a:gd name="T59" fmla="*/ 55 h 117"/>
                <a:gd name="T60" fmla="*/ 37 w 143"/>
                <a:gd name="T61" fmla="*/ 13 h 117"/>
                <a:gd name="T62" fmla="*/ 43 w 143"/>
                <a:gd name="T63" fmla="*/ 13 h 117"/>
                <a:gd name="T64" fmla="*/ 43 w 143"/>
                <a:gd name="T65" fmla="*/ 22 h 117"/>
                <a:gd name="T66" fmla="*/ 37 w 143"/>
                <a:gd name="T67" fmla="*/ 27 h 117"/>
                <a:gd name="T68" fmla="*/ 37 w 143"/>
                <a:gd name="T69" fmla="*/ 13 h 117"/>
                <a:gd name="T70" fmla="*/ 119 w 143"/>
                <a:gd name="T71" fmla="*/ 47 h 117"/>
                <a:gd name="T72" fmla="*/ 119 w 143"/>
                <a:gd name="T73" fmla="*/ 109 h 117"/>
                <a:gd name="T74" fmla="*/ 87 w 143"/>
                <a:gd name="T75" fmla="*/ 109 h 117"/>
                <a:gd name="T76" fmla="*/ 87 w 143"/>
                <a:gd name="T77" fmla="*/ 81 h 117"/>
                <a:gd name="T78" fmla="*/ 84 w 143"/>
                <a:gd name="T79" fmla="*/ 78 h 117"/>
                <a:gd name="T80" fmla="*/ 59 w 143"/>
                <a:gd name="T81" fmla="*/ 78 h 117"/>
                <a:gd name="T82" fmla="*/ 56 w 143"/>
                <a:gd name="T83" fmla="*/ 81 h 117"/>
                <a:gd name="T84" fmla="*/ 56 w 143"/>
                <a:gd name="T85" fmla="*/ 109 h 117"/>
                <a:gd name="T86" fmla="*/ 24 w 143"/>
                <a:gd name="T87" fmla="*/ 109 h 117"/>
                <a:gd name="T88" fmla="*/ 24 w 143"/>
                <a:gd name="T89" fmla="*/ 47 h 117"/>
                <a:gd name="T90" fmla="*/ 38 w 143"/>
                <a:gd name="T91" fmla="*/ 36 h 117"/>
                <a:gd name="T92" fmla="*/ 72 w 143"/>
                <a:gd name="T93" fmla="*/ 8 h 117"/>
                <a:gd name="T94" fmla="*/ 119 w 143"/>
                <a:gd name="T95" fmla="*/ 47 h 117"/>
                <a:gd name="T96" fmla="*/ 119 w 143"/>
                <a:gd name="T97" fmla="*/ 47 h 117"/>
                <a:gd name="T98" fmla="*/ 119 w 143"/>
                <a:gd name="T99" fmla="*/ 4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43" h="117">
                  <a:moveTo>
                    <a:pt x="141" y="55"/>
                  </a:moveTo>
                  <a:cubicBezTo>
                    <a:pt x="77" y="4"/>
                    <a:pt x="77" y="4"/>
                    <a:pt x="77" y="4"/>
                  </a:cubicBezTo>
                  <a:cubicBezTo>
                    <a:pt x="74" y="1"/>
                    <a:pt x="74" y="1"/>
                    <a:pt x="74" y="1"/>
                  </a:cubicBezTo>
                  <a:cubicBezTo>
                    <a:pt x="72" y="0"/>
                    <a:pt x="71" y="0"/>
                    <a:pt x="69" y="1"/>
                  </a:cubicBezTo>
                  <a:cubicBezTo>
                    <a:pt x="51" y="16"/>
                    <a:pt x="51" y="16"/>
                    <a:pt x="51" y="16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51" y="8"/>
                    <a:pt x="49" y="6"/>
                    <a:pt x="47" y="6"/>
                  </a:cubicBezTo>
                  <a:cubicBezTo>
                    <a:pt x="33" y="6"/>
                    <a:pt x="33" y="6"/>
                    <a:pt x="33" y="6"/>
                  </a:cubicBezTo>
                  <a:cubicBezTo>
                    <a:pt x="31" y="6"/>
                    <a:pt x="30" y="8"/>
                    <a:pt x="30" y="10"/>
                  </a:cubicBezTo>
                  <a:cubicBezTo>
                    <a:pt x="30" y="33"/>
                    <a:pt x="30" y="33"/>
                    <a:pt x="30" y="33"/>
                  </a:cubicBezTo>
                  <a:cubicBezTo>
                    <a:pt x="2" y="56"/>
                    <a:pt x="2" y="56"/>
                    <a:pt x="2" y="56"/>
                  </a:cubicBezTo>
                  <a:cubicBezTo>
                    <a:pt x="0" y="58"/>
                    <a:pt x="0" y="60"/>
                    <a:pt x="1" y="61"/>
                  </a:cubicBezTo>
                  <a:cubicBezTo>
                    <a:pt x="2" y="62"/>
                    <a:pt x="3" y="63"/>
                    <a:pt x="4" y="63"/>
                  </a:cubicBezTo>
                  <a:cubicBezTo>
                    <a:pt x="5" y="63"/>
                    <a:pt x="5" y="63"/>
                    <a:pt x="6" y="62"/>
                  </a:cubicBezTo>
                  <a:cubicBezTo>
                    <a:pt x="17" y="53"/>
                    <a:pt x="17" y="53"/>
                    <a:pt x="17" y="53"/>
                  </a:cubicBezTo>
                  <a:cubicBezTo>
                    <a:pt x="17" y="113"/>
                    <a:pt x="17" y="113"/>
                    <a:pt x="17" y="113"/>
                  </a:cubicBezTo>
                  <a:cubicBezTo>
                    <a:pt x="17" y="115"/>
                    <a:pt x="19" y="117"/>
                    <a:pt x="21" y="117"/>
                  </a:cubicBezTo>
                  <a:cubicBezTo>
                    <a:pt x="59" y="117"/>
                    <a:pt x="59" y="117"/>
                    <a:pt x="59" y="117"/>
                  </a:cubicBezTo>
                  <a:cubicBezTo>
                    <a:pt x="61" y="117"/>
                    <a:pt x="63" y="115"/>
                    <a:pt x="63" y="113"/>
                  </a:cubicBezTo>
                  <a:cubicBezTo>
                    <a:pt x="63" y="85"/>
                    <a:pt x="63" y="85"/>
                    <a:pt x="63" y="85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80" y="113"/>
                    <a:pt x="80" y="113"/>
                    <a:pt x="80" y="113"/>
                  </a:cubicBezTo>
                  <a:cubicBezTo>
                    <a:pt x="80" y="115"/>
                    <a:pt x="82" y="117"/>
                    <a:pt x="84" y="117"/>
                  </a:cubicBezTo>
                  <a:cubicBezTo>
                    <a:pt x="122" y="117"/>
                    <a:pt x="122" y="117"/>
                    <a:pt x="122" y="117"/>
                  </a:cubicBezTo>
                  <a:cubicBezTo>
                    <a:pt x="124" y="117"/>
                    <a:pt x="126" y="115"/>
                    <a:pt x="126" y="113"/>
                  </a:cubicBezTo>
                  <a:cubicBezTo>
                    <a:pt x="126" y="52"/>
                    <a:pt x="126" y="52"/>
                    <a:pt x="126" y="52"/>
                  </a:cubicBezTo>
                  <a:cubicBezTo>
                    <a:pt x="137" y="61"/>
                    <a:pt x="137" y="61"/>
                    <a:pt x="137" y="61"/>
                  </a:cubicBezTo>
                  <a:cubicBezTo>
                    <a:pt x="137" y="62"/>
                    <a:pt x="138" y="62"/>
                    <a:pt x="139" y="62"/>
                  </a:cubicBezTo>
                  <a:cubicBezTo>
                    <a:pt x="140" y="62"/>
                    <a:pt x="141" y="61"/>
                    <a:pt x="142" y="60"/>
                  </a:cubicBezTo>
                  <a:cubicBezTo>
                    <a:pt x="143" y="59"/>
                    <a:pt x="143" y="57"/>
                    <a:pt x="141" y="55"/>
                  </a:cubicBezTo>
                  <a:close/>
                  <a:moveTo>
                    <a:pt x="37" y="13"/>
                  </a:moveTo>
                  <a:cubicBezTo>
                    <a:pt x="43" y="13"/>
                    <a:pt x="43" y="13"/>
                    <a:pt x="43" y="13"/>
                  </a:cubicBezTo>
                  <a:cubicBezTo>
                    <a:pt x="43" y="22"/>
                    <a:pt x="43" y="22"/>
                    <a:pt x="43" y="22"/>
                  </a:cubicBezTo>
                  <a:cubicBezTo>
                    <a:pt x="37" y="27"/>
                    <a:pt x="37" y="27"/>
                    <a:pt x="37" y="27"/>
                  </a:cubicBezTo>
                  <a:lnTo>
                    <a:pt x="37" y="13"/>
                  </a:lnTo>
                  <a:close/>
                  <a:moveTo>
                    <a:pt x="119" y="47"/>
                  </a:moveTo>
                  <a:cubicBezTo>
                    <a:pt x="119" y="109"/>
                    <a:pt x="119" y="109"/>
                    <a:pt x="119" y="109"/>
                  </a:cubicBezTo>
                  <a:cubicBezTo>
                    <a:pt x="87" y="109"/>
                    <a:pt x="87" y="109"/>
                    <a:pt x="87" y="109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7" y="79"/>
                    <a:pt x="86" y="78"/>
                    <a:pt x="84" y="78"/>
                  </a:cubicBezTo>
                  <a:cubicBezTo>
                    <a:pt x="59" y="78"/>
                    <a:pt x="59" y="78"/>
                    <a:pt x="59" y="78"/>
                  </a:cubicBezTo>
                  <a:cubicBezTo>
                    <a:pt x="57" y="78"/>
                    <a:pt x="56" y="79"/>
                    <a:pt x="56" y="81"/>
                  </a:cubicBezTo>
                  <a:cubicBezTo>
                    <a:pt x="56" y="109"/>
                    <a:pt x="56" y="109"/>
                    <a:pt x="56" y="109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24" y="47"/>
                    <a:pt x="24" y="47"/>
                    <a:pt x="24" y="47"/>
                  </a:cubicBezTo>
                  <a:cubicBezTo>
                    <a:pt x="38" y="36"/>
                    <a:pt x="38" y="36"/>
                    <a:pt x="38" y="36"/>
                  </a:cubicBezTo>
                  <a:cubicBezTo>
                    <a:pt x="38" y="36"/>
                    <a:pt x="71" y="9"/>
                    <a:pt x="72" y="8"/>
                  </a:cubicBezTo>
                  <a:lnTo>
                    <a:pt x="119" y="47"/>
                  </a:lnTo>
                  <a:close/>
                  <a:moveTo>
                    <a:pt x="119" y="47"/>
                  </a:moveTo>
                  <a:cubicBezTo>
                    <a:pt x="119" y="47"/>
                    <a:pt x="119" y="47"/>
                    <a:pt x="119" y="47"/>
                  </a:cubicBezTo>
                </a:path>
              </a:pathLst>
            </a:custGeom>
            <a:solidFill>
              <a:srgbClr val="01010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D60AE83E-973E-4A99-A083-987A54474344}"/>
                </a:ext>
              </a:extLst>
            </p:cNvPr>
            <p:cNvSpPr/>
            <p:nvPr/>
          </p:nvSpPr>
          <p:spPr>
            <a:xfrm>
              <a:off x="1621820" y="3336605"/>
              <a:ext cx="729890" cy="729890"/>
            </a:xfrm>
            <a:prstGeom prst="ellipse">
              <a:avLst/>
            </a:prstGeom>
            <a:noFill/>
            <a:ln w="12700">
              <a:solidFill>
                <a:srgbClr val="0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97EEAA7A-7DFC-471E-809F-EAF75AC81C92}"/>
              </a:ext>
            </a:extLst>
          </p:cNvPr>
          <p:cNvSpPr txBox="1"/>
          <p:nvPr/>
        </p:nvSpPr>
        <p:spPr>
          <a:xfrm>
            <a:off x="2505265" y="5205949"/>
            <a:ext cx="983309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 smtClean="0">
                <a:latin typeface="Montserrat Bold"/>
                <a:ea typeface="Open Sans Extrabold" panose="020B0906030804020204" pitchFamily="34" charset="0"/>
                <a:cs typeface="Open Sans Extrabold" panose="020B0906030804020204" pitchFamily="34" charset="0"/>
              </a:rPr>
              <a:t>1.</a:t>
            </a:r>
            <a:endParaRPr lang="en-US" sz="1500" b="1" spc="300" dirty="0">
              <a:latin typeface="Montserrat Bold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5BCFF6DD-773F-4F7B-BF35-5558EA4FBED1}"/>
              </a:ext>
            </a:extLst>
          </p:cNvPr>
          <p:cNvSpPr txBox="1"/>
          <p:nvPr/>
        </p:nvSpPr>
        <p:spPr>
          <a:xfrm>
            <a:off x="2834949" y="5216884"/>
            <a:ext cx="2492208" cy="68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dirty="0" smtClean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CREATING NEW SCHOLARSHIP SCHEME TO SUPPORT INDIVIDUALS</a:t>
            </a:r>
            <a:endParaRPr lang="en-US" sz="1200" b="1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F6347D4-4F54-4872-BB7B-AE4379EE6AFF}"/>
              </a:ext>
            </a:extLst>
          </p:cNvPr>
          <p:cNvSpPr txBox="1"/>
          <p:nvPr/>
        </p:nvSpPr>
        <p:spPr>
          <a:xfrm>
            <a:off x="6409960" y="5210249"/>
            <a:ext cx="1428728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spc="300" dirty="0" smtClean="0">
                <a:latin typeface="Montserrat Bold"/>
                <a:ea typeface="Open Sans Extrabold" panose="020B0906030804020204" pitchFamily="34" charset="0"/>
                <a:cs typeface="Open Sans Extrabold" panose="020B0906030804020204" pitchFamily="34" charset="0"/>
              </a:rPr>
              <a:t>2.</a:t>
            </a:r>
            <a:endParaRPr lang="en-US" sz="1500" b="1" spc="300" dirty="0">
              <a:latin typeface="Montserrat Bold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841548C-0B4B-4A49-8C3C-C35839F4E2E9}"/>
              </a:ext>
            </a:extLst>
          </p:cNvPr>
          <p:cNvSpPr txBox="1"/>
          <p:nvPr/>
        </p:nvSpPr>
        <p:spPr>
          <a:xfrm>
            <a:off x="6771564" y="5205949"/>
            <a:ext cx="29404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200" b="1" dirty="0" smtClean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INITIATING NEW PARTNERSHIP MODELS OF ONSITE-ONLINE </a:t>
            </a:r>
            <a:r>
              <a:rPr lang="en-US" sz="1200" b="1" smtClean="0">
                <a:latin typeface="Montserrat Light" panose="00000400000000000000" pitchFamily="50" charset="0"/>
                <a:ea typeface="Open Sans" panose="020B0606030504020204" pitchFamily="34" charset="0"/>
                <a:cs typeface="Open Sans" panose="020B0606030504020204" pitchFamily="34" charset="0"/>
              </a:rPr>
              <a:t>BLENDED DIPLOMA PROGRAMMES</a:t>
            </a:r>
            <a:endParaRPr lang="en-US" sz="1200" b="1" dirty="0">
              <a:latin typeface="Montserrat Light" panose="00000400000000000000" pitchFamily="50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153550" y="3181711"/>
            <a:ext cx="1639797" cy="1639797"/>
            <a:chOff x="7146851" y="3336605"/>
            <a:chExt cx="729890" cy="729890"/>
          </a:xfrm>
        </p:grpSpPr>
        <p:sp>
          <p:nvSpPr>
            <p:cNvPr id="51" name="AutoShape 9">
              <a:extLst>
                <a:ext uri="{FF2B5EF4-FFF2-40B4-BE49-F238E27FC236}">
                  <a16:creationId xmlns:a16="http://schemas.microsoft.com/office/drawing/2014/main" id="{521D91E8-0907-49AD-9A46-6A92FD0628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080" y="3536844"/>
              <a:ext cx="315431" cy="328694"/>
            </a:xfrm>
            <a:custGeom>
              <a:avLst/>
              <a:gdLst/>
              <a:ahLst/>
              <a:cxnLst/>
              <a:rect l="0" t="0" r="r" b="b"/>
              <a:pathLst>
                <a:path w="21600" h="21600">
                  <a:moveTo>
                    <a:pt x="16886" y="15360"/>
                  </a:moveTo>
                  <a:cubicBezTo>
                    <a:pt x="16640" y="15125"/>
                    <a:pt x="16246" y="15125"/>
                    <a:pt x="16000" y="15360"/>
                  </a:cubicBezTo>
                  <a:cubicBezTo>
                    <a:pt x="15755" y="15595"/>
                    <a:pt x="15755" y="15973"/>
                    <a:pt x="16000" y="16209"/>
                  </a:cubicBezTo>
                  <a:lnTo>
                    <a:pt x="17552" y="17698"/>
                  </a:lnTo>
                  <a:cubicBezTo>
                    <a:pt x="17673" y="17813"/>
                    <a:pt x="17835" y="17871"/>
                    <a:pt x="17992" y="17871"/>
                  </a:cubicBezTo>
                  <a:cubicBezTo>
                    <a:pt x="18149" y="17871"/>
                    <a:pt x="18312" y="17813"/>
                    <a:pt x="18431" y="17698"/>
                  </a:cubicBezTo>
                  <a:cubicBezTo>
                    <a:pt x="18677" y="17462"/>
                    <a:pt x="18677" y="17085"/>
                    <a:pt x="18431" y="16849"/>
                  </a:cubicBezTo>
                  <a:cubicBezTo>
                    <a:pt x="18431" y="16849"/>
                    <a:pt x="16886" y="15360"/>
                    <a:pt x="16886" y="15360"/>
                  </a:cubicBezTo>
                  <a:close/>
                  <a:moveTo>
                    <a:pt x="4715" y="5368"/>
                  </a:moveTo>
                  <a:cubicBezTo>
                    <a:pt x="4835" y="5484"/>
                    <a:pt x="4997" y="5542"/>
                    <a:pt x="5154" y="5542"/>
                  </a:cubicBezTo>
                  <a:cubicBezTo>
                    <a:pt x="5312" y="5542"/>
                    <a:pt x="5474" y="5484"/>
                    <a:pt x="5594" y="5368"/>
                  </a:cubicBezTo>
                  <a:cubicBezTo>
                    <a:pt x="5840" y="5133"/>
                    <a:pt x="5840" y="4756"/>
                    <a:pt x="5594" y="4520"/>
                  </a:cubicBezTo>
                  <a:lnTo>
                    <a:pt x="4043" y="3031"/>
                  </a:lnTo>
                  <a:cubicBezTo>
                    <a:pt x="3798" y="2796"/>
                    <a:pt x="3404" y="2796"/>
                    <a:pt x="3158" y="3031"/>
                  </a:cubicBezTo>
                  <a:cubicBezTo>
                    <a:pt x="2913" y="3266"/>
                    <a:pt x="2913" y="3644"/>
                    <a:pt x="3158" y="3880"/>
                  </a:cubicBezTo>
                  <a:cubicBezTo>
                    <a:pt x="3158" y="3880"/>
                    <a:pt x="4715" y="5368"/>
                    <a:pt x="4715" y="5368"/>
                  </a:cubicBezTo>
                  <a:close/>
                  <a:moveTo>
                    <a:pt x="16445" y="5546"/>
                  </a:moveTo>
                  <a:cubicBezTo>
                    <a:pt x="16603" y="5546"/>
                    <a:pt x="16765" y="5489"/>
                    <a:pt x="16886" y="5373"/>
                  </a:cubicBezTo>
                  <a:lnTo>
                    <a:pt x="18436" y="3885"/>
                  </a:lnTo>
                  <a:cubicBezTo>
                    <a:pt x="18681" y="3649"/>
                    <a:pt x="18681" y="3271"/>
                    <a:pt x="18436" y="3035"/>
                  </a:cubicBezTo>
                  <a:cubicBezTo>
                    <a:pt x="18191" y="2800"/>
                    <a:pt x="17798" y="2800"/>
                    <a:pt x="17552" y="3035"/>
                  </a:cubicBezTo>
                  <a:lnTo>
                    <a:pt x="16000" y="4524"/>
                  </a:lnTo>
                  <a:cubicBezTo>
                    <a:pt x="15755" y="4760"/>
                    <a:pt x="15755" y="5138"/>
                    <a:pt x="16000" y="5373"/>
                  </a:cubicBezTo>
                  <a:cubicBezTo>
                    <a:pt x="16125" y="5489"/>
                    <a:pt x="16283" y="5546"/>
                    <a:pt x="16445" y="5546"/>
                  </a:cubicBezTo>
                  <a:cubicBezTo>
                    <a:pt x="16445" y="5546"/>
                    <a:pt x="16445" y="5546"/>
                    <a:pt x="16445" y="5546"/>
                  </a:cubicBezTo>
                  <a:close/>
                  <a:moveTo>
                    <a:pt x="4715" y="15360"/>
                  </a:moveTo>
                  <a:lnTo>
                    <a:pt x="3164" y="16849"/>
                  </a:lnTo>
                  <a:cubicBezTo>
                    <a:pt x="2918" y="17085"/>
                    <a:pt x="2918" y="17462"/>
                    <a:pt x="3164" y="17698"/>
                  </a:cubicBezTo>
                  <a:cubicBezTo>
                    <a:pt x="3283" y="17813"/>
                    <a:pt x="3446" y="17871"/>
                    <a:pt x="3603" y="17871"/>
                  </a:cubicBezTo>
                  <a:cubicBezTo>
                    <a:pt x="3760" y="17871"/>
                    <a:pt x="3923" y="17813"/>
                    <a:pt x="4043" y="17698"/>
                  </a:cubicBezTo>
                  <a:lnTo>
                    <a:pt x="5594" y="16209"/>
                  </a:lnTo>
                  <a:cubicBezTo>
                    <a:pt x="5840" y="15973"/>
                    <a:pt x="5840" y="15595"/>
                    <a:pt x="5594" y="15360"/>
                  </a:cubicBezTo>
                  <a:cubicBezTo>
                    <a:pt x="5354" y="15125"/>
                    <a:pt x="4955" y="15125"/>
                    <a:pt x="4715" y="15360"/>
                  </a:cubicBezTo>
                  <a:cubicBezTo>
                    <a:pt x="4715" y="15360"/>
                    <a:pt x="4715" y="15360"/>
                    <a:pt x="4715" y="15360"/>
                  </a:cubicBezTo>
                  <a:close/>
                  <a:moveTo>
                    <a:pt x="20974" y="9764"/>
                  </a:moveTo>
                  <a:lnTo>
                    <a:pt x="18784" y="9764"/>
                  </a:lnTo>
                  <a:cubicBezTo>
                    <a:pt x="18441" y="9764"/>
                    <a:pt x="18158" y="10031"/>
                    <a:pt x="18158" y="10365"/>
                  </a:cubicBezTo>
                  <a:cubicBezTo>
                    <a:pt x="18158" y="10694"/>
                    <a:pt x="18436" y="10964"/>
                    <a:pt x="18784" y="10964"/>
                  </a:cubicBezTo>
                  <a:lnTo>
                    <a:pt x="20974" y="10964"/>
                  </a:lnTo>
                  <a:cubicBezTo>
                    <a:pt x="21317" y="10964"/>
                    <a:pt x="21600" y="10698"/>
                    <a:pt x="21600" y="10365"/>
                  </a:cubicBezTo>
                  <a:cubicBezTo>
                    <a:pt x="21600" y="10036"/>
                    <a:pt x="21321" y="9764"/>
                    <a:pt x="20974" y="9764"/>
                  </a:cubicBezTo>
                  <a:cubicBezTo>
                    <a:pt x="20974" y="9764"/>
                    <a:pt x="20974" y="9764"/>
                    <a:pt x="20974" y="9764"/>
                  </a:cubicBezTo>
                  <a:close/>
                  <a:moveTo>
                    <a:pt x="3441" y="10365"/>
                  </a:moveTo>
                  <a:cubicBezTo>
                    <a:pt x="3441" y="10036"/>
                    <a:pt x="3164" y="9764"/>
                    <a:pt x="2816" y="9764"/>
                  </a:cubicBezTo>
                  <a:lnTo>
                    <a:pt x="625" y="9764"/>
                  </a:lnTo>
                  <a:cubicBezTo>
                    <a:pt x="283" y="9764"/>
                    <a:pt x="0" y="10031"/>
                    <a:pt x="0" y="10365"/>
                  </a:cubicBezTo>
                  <a:cubicBezTo>
                    <a:pt x="0" y="10694"/>
                    <a:pt x="278" y="10964"/>
                    <a:pt x="625" y="10964"/>
                  </a:cubicBezTo>
                  <a:lnTo>
                    <a:pt x="2816" y="10964"/>
                  </a:lnTo>
                  <a:cubicBezTo>
                    <a:pt x="3164" y="10964"/>
                    <a:pt x="3441" y="10698"/>
                    <a:pt x="3441" y="10365"/>
                  </a:cubicBezTo>
                  <a:cubicBezTo>
                    <a:pt x="3441" y="10365"/>
                    <a:pt x="3441" y="10365"/>
                    <a:pt x="3441" y="10365"/>
                  </a:cubicBezTo>
                  <a:close/>
                  <a:moveTo>
                    <a:pt x="10800" y="3302"/>
                  </a:moveTo>
                  <a:cubicBezTo>
                    <a:pt x="11143" y="3302"/>
                    <a:pt x="11425" y="3035"/>
                    <a:pt x="11425" y="2702"/>
                  </a:cubicBezTo>
                  <a:lnTo>
                    <a:pt x="11425" y="600"/>
                  </a:lnTo>
                  <a:cubicBezTo>
                    <a:pt x="11425" y="271"/>
                    <a:pt x="11147" y="0"/>
                    <a:pt x="10800" y="0"/>
                  </a:cubicBezTo>
                  <a:cubicBezTo>
                    <a:pt x="10453" y="0"/>
                    <a:pt x="10175" y="267"/>
                    <a:pt x="10175" y="600"/>
                  </a:cubicBezTo>
                  <a:lnTo>
                    <a:pt x="10175" y="2702"/>
                  </a:lnTo>
                  <a:cubicBezTo>
                    <a:pt x="10175" y="3035"/>
                    <a:pt x="10457" y="3302"/>
                    <a:pt x="10800" y="3302"/>
                  </a:cubicBezTo>
                  <a:cubicBezTo>
                    <a:pt x="10800" y="3302"/>
                    <a:pt x="10800" y="3302"/>
                    <a:pt x="10800" y="3302"/>
                  </a:cubicBezTo>
                  <a:close/>
                  <a:moveTo>
                    <a:pt x="11425" y="7146"/>
                  </a:moveTo>
                  <a:cubicBezTo>
                    <a:pt x="11425" y="6817"/>
                    <a:pt x="11147" y="6547"/>
                    <a:pt x="10800" y="6547"/>
                  </a:cubicBezTo>
                  <a:cubicBezTo>
                    <a:pt x="8595" y="6547"/>
                    <a:pt x="6799" y="8266"/>
                    <a:pt x="6799" y="10386"/>
                  </a:cubicBezTo>
                  <a:cubicBezTo>
                    <a:pt x="6799" y="10715"/>
                    <a:pt x="7077" y="10987"/>
                    <a:pt x="7424" y="10987"/>
                  </a:cubicBezTo>
                  <a:cubicBezTo>
                    <a:pt x="7766" y="10987"/>
                    <a:pt x="8049" y="10720"/>
                    <a:pt x="8049" y="10386"/>
                  </a:cubicBezTo>
                  <a:cubicBezTo>
                    <a:pt x="8049" y="8929"/>
                    <a:pt x="9286" y="7747"/>
                    <a:pt x="10800" y="7747"/>
                  </a:cubicBezTo>
                  <a:cubicBezTo>
                    <a:pt x="11147" y="7747"/>
                    <a:pt x="11425" y="7480"/>
                    <a:pt x="11425" y="7146"/>
                  </a:cubicBezTo>
                  <a:cubicBezTo>
                    <a:pt x="11425" y="7146"/>
                    <a:pt x="11425" y="7146"/>
                    <a:pt x="11425" y="7146"/>
                  </a:cubicBezTo>
                  <a:close/>
                  <a:moveTo>
                    <a:pt x="16343" y="10369"/>
                  </a:moveTo>
                  <a:cubicBezTo>
                    <a:pt x="16343" y="11804"/>
                    <a:pt x="15751" y="13106"/>
                    <a:pt x="14788" y="14062"/>
                  </a:cubicBezTo>
                  <a:cubicBezTo>
                    <a:pt x="14056" y="14791"/>
                    <a:pt x="13583" y="15719"/>
                    <a:pt x="13426" y="16711"/>
                  </a:cubicBezTo>
                  <a:cubicBezTo>
                    <a:pt x="13356" y="17138"/>
                    <a:pt x="12972" y="17453"/>
                    <a:pt x="12517" y="17453"/>
                  </a:cubicBezTo>
                  <a:lnTo>
                    <a:pt x="9077" y="17453"/>
                  </a:lnTo>
                  <a:cubicBezTo>
                    <a:pt x="8628" y="17453"/>
                    <a:pt x="8239" y="17142"/>
                    <a:pt x="8174" y="16716"/>
                  </a:cubicBezTo>
                  <a:cubicBezTo>
                    <a:pt x="8012" y="15724"/>
                    <a:pt x="7535" y="14782"/>
                    <a:pt x="6803" y="14058"/>
                  </a:cubicBezTo>
                  <a:cubicBezTo>
                    <a:pt x="5858" y="13115"/>
                    <a:pt x="5270" y="11836"/>
                    <a:pt x="5256" y="10426"/>
                  </a:cubicBezTo>
                  <a:cubicBezTo>
                    <a:pt x="5224" y="7467"/>
                    <a:pt x="7679" y="5071"/>
                    <a:pt x="10763" y="5049"/>
                  </a:cubicBezTo>
                  <a:cubicBezTo>
                    <a:pt x="13843" y="5026"/>
                    <a:pt x="16343" y="7418"/>
                    <a:pt x="16343" y="10369"/>
                  </a:cubicBezTo>
                  <a:cubicBezTo>
                    <a:pt x="16343" y="10369"/>
                    <a:pt x="16343" y="10369"/>
                    <a:pt x="16343" y="10369"/>
                  </a:cubicBezTo>
                  <a:close/>
                  <a:moveTo>
                    <a:pt x="13366" y="18875"/>
                  </a:moveTo>
                  <a:lnTo>
                    <a:pt x="13366" y="19507"/>
                  </a:lnTo>
                  <a:cubicBezTo>
                    <a:pt x="13366" y="20009"/>
                    <a:pt x="12981" y="20427"/>
                    <a:pt x="12481" y="20498"/>
                  </a:cubicBezTo>
                  <a:lnTo>
                    <a:pt x="12319" y="21071"/>
                  </a:lnTo>
                  <a:cubicBezTo>
                    <a:pt x="12231" y="21382"/>
                    <a:pt x="11938" y="21600"/>
                    <a:pt x="11601" y="21600"/>
                  </a:cubicBezTo>
                  <a:lnTo>
                    <a:pt x="9994" y="21600"/>
                  </a:lnTo>
                  <a:cubicBezTo>
                    <a:pt x="9656" y="21600"/>
                    <a:pt x="9364" y="21382"/>
                    <a:pt x="9276" y="21071"/>
                  </a:cubicBezTo>
                  <a:lnTo>
                    <a:pt x="9119" y="20498"/>
                  </a:lnTo>
                  <a:cubicBezTo>
                    <a:pt x="8614" y="20422"/>
                    <a:pt x="8230" y="20009"/>
                    <a:pt x="8230" y="19502"/>
                  </a:cubicBezTo>
                  <a:lnTo>
                    <a:pt x="8230" y="18871"/>
                  </a:lnTo>
                  <a:cubicBezTo>
                    <a:pt x="8230" y="18534"/>
                    <a:pt x="8512" y="18263"/>
                    <a:pt x="8864" y="18263"/>
                  </a:cubicBezTo>
                  <a:lnTo>
                    <a:pt x="12731" y="18263"/>
                  </a:lnTo>
                  <a:cubicBezTo>
                    <a:pt x="13083" y="18267"/>
                    <a:pt x="13366" y="18538"/>
                    <a:pt x="13366" y="18875"/>
                  </a:cubicBezTo>
                  <a:cubicBezTo>
                    <a:pt x="13366" y="18875"/>
                    <a:pt x="13366" y="18875"/>
                    <a:pt x="13366" y="18875"/>
                  </a:cubicBezTo>
                  <a:close/>
                  <a:moveTo>
                    <a:pt x="13366" y="18875"/>
                  </a:moveTo>
                </a:path>
              </a:pathLst>
            </a:custGeom>
            <a:solidFill>
              <a:schemeClr val="tx1"/>
            </a:solidFill>
            <a:ln>
              <a:noFill/>
            </a:ln>
          </p:spPr>
          <p:txBody>
            <a:bodyPr lIns="0" tIns="0" rIns="0" bIns="0"/>
            <a:lstStyle/>
            <a:p>
              <a:endParaRPr lang="en-US" dirty="0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65DD5FF5-E9B5-4C60-B71A-6C01E5CE5075}"/>
                </a:ext>
              </a:extLst>
            </p:cNvPr>
            <p:cNvSpPr/>
            <p:nvPr/>
          </p:nvSpPr>
          <p:spPr>
            <a:xfrm>
              <a:off x="7146851" y="3336605"/>
              <a:ext cx="729890" cy="729890"/>
            </a:xfrm>
            <a:prstGeom prst="ellipse">
              <a:avLst/>
            </a:prstGeom>
            <a:noFill/>
            <a:ln w="12700">
              <a:solidFill>
                <a:srgbClr val="0101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TextBox 67">
            <a:extLst>
              <a:ext uri="{FF2B5EF4-FFF2-40B4-BE49-F238E27FC236}">
                <a16:creationId xmlns:a16="http://schemas.microsoft.com/office/drawing/2014/main" id="{DD699913-D162-49FE-915B-F935F9104FC1}"/>
              </a:ext>
            </a:extLst>
          </p:cNvPr>
          <p:cNvSpPr txBox="1"/>
          <p:nvPr/>
        </p:nvSpPr>
        <p:spPr>
          <a:xfrm>
            <a:off x="2895386" y="1745892"/>
            <a:ext cx="6401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OUR increases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educational opportunities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for refugees and creates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new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knowledge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networks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that </a:t>
            </a:r>
            <a:r>
              <a:rPr lang="en-US" sz="1600" b="1" dirty="0" smtClean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are </a:t>
            </a:r>
            <a:r>
              <a:rPr lang="en-US" sz="1600" b="1" dirty="0">
                <a:solidFill>
                  <a:schemeClr val="bg2">
                    <a:lumMod val="75000"/>
                  </a:schemeClr>
                </a:solidFill>
                <a:latin typeface="Montserrat Light" charset="0"/>
                <a:ea typeface="Montserrat Light" charset="0"/>
                <a:cs typeface="Montserrat Light" charset="0"/>
              </a:rPr>
              <a:t>open to all through:</a:t>
            </a:r>
          </a:p>
        </p:txBody>
      </p:sp>
      <p:sp>
        <p:nvSpPr>
          <p:cNvPr id="20" name="Oval 19"/>
          <p:cNvSpPr/>
          <p:nvPr/>
        </p:nvSpPr>
        <p:spPr>
          <a:xfrm>
            <a:off x="9836766" y="888736"/>
            <a:ext cx="5485678" cy="5485678"/>
          </a:xfrm>
          <a:prstGeom prst="ellipse">
            <a:avLst/>
          </a:prstGeom>
          <a:solidFill>
            <a:srgbClr val="FC9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35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5B2DE63-4C80-44B4-A668-FBAA12D5ADBC}"/>
              </a:ext>
            </a:extLst>
          </p:cNvPr>
          <p:cNvSpPr txBox="1"/>
          <p:nvPr/>
        </p:nvSpPr>
        <p:spPr>
          <a:xfrm>
            <a:off x="1072826" y="817173"/>
            <a:ext cx="3245956" cy="141577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300" b="1" spc="-100" dirty="0" smtClean="0">
                <a:latin typeface="Montserrat "/>
                <a:ea typeface="Montserrat Black" charset="0"/>
                <a:cs typeface="Montserrat Black" charset="0"/>
              </a:rPr>
              <a:t>OUR IMPACT</a:t>
            </a:r>
            <a:endParaRPr lang="en-US" sz="4300" b="1" spc="-100" dirty="0">
              <a:latin typeface="Montserrat "/>
              <a:ea typeface="Montserrat Hairline" charset="0"/>
              <a:cs typeface="Montserrat Hairline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A787150C-263F-4D5B-B78C-962661E94D90}"/>
              </a:ext>
            </a:extLst>
          </p:cNvPr>
          <p:cNvSpPr txBox="1"/>
          <p:nvPr/>
        </p:nvSpPr>
        <p:spPr>
          <a:xfrm>
            <a:off x="1833761" y="2422291"/>
            <a:ext cx="5272433" cy="2631490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r>
              <a:rPr lang="en-US" sz="1500" dirty="0"/>
              <a:t>Delivered </a:t>
            </a:r>
            <a:r>
              <a:rPr lang="en-US" sz="1500" dirty="0" smtClean="0">
                <a:solidFill>
                  <a:srgbClr val="FC9B03"/>
                </a:solidFill>
              </a:rPr>
              <a:t>3 </a:t>
            </a:r>
            <a:r>
              <a:rPr lang="en-US" sz="1500" dirty="0">
                <a:solidFill>
                  <a:srgbClr val="FC9B03"/>
                </a:solidFill>
              </a:rPr>
              <a:t>forums engaging 100 attendees </a:t>
            </a:r>
            <a:r>
              <a:rPr lang="en-US" sz="1500" dirty="0"/>
              <a:t>to understand the </a:t>
            </a:r>
            <a:r>
              <a:rPr lang="en-US" sz="1500" dirty="0" smtClean="0"/>
              <a:t>the </a:t>
            </a:r>
            <a:r>
              <a:rPr lang="en-US" sz="1500" dirty="0"/>
              <a:t>needs of refugees &amp; brought leading partners together in </a:t>
            </a:r>
            <a:r>
              <a:rPr lang="en-US" sz="1500" dirty="0" smtClean="0"/>
              <a:t>Malaysia, Indonesia </a:t>
            </a:r>
            <a:r>
              <a:rPr lang="en-US" sz="1500" dirty="0"/>
              <a:t>and New Zealand. </a:t>
            </a:r>
          </a:p>
          <a:p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dirty="0"/>
              <a:t>Delivered </a:t>
            </a:r>
            <a:r>
              <a:rPr lang="en-US" sz="1500" dirty="0" smtClean="0"/>
              <a:t>soft skills </a:t>
            </a:r>
            <a:r>
              <a:rPr lang="en-US" sz="1500" dirty="0"/>
              <a:t>development </a:t>
            </a:r>
            <a:r>
              <a:rPr lang="en-US" sz="1500" dirty="0">
                <a:solidFill>
                  <a:srgbClr val="FC9B03"/>
                </a:solidFill>
              </a:rPr>
              <a:t>training for </a:t>
            </a:r>
            <a:r>
              <a:rPr lang="en-US" sz="1500" dirty="0" smtClean="0">
                <a:solidFill>
                  <a:srgbClr val="FC9B03"/>
                </a:solidFill>
              </a:rPr>
              <a:t>60 </a:t>
            </a:r>
            <a:r>
              <a:rPr lang="en-US" sz="1500" dirty="0">
                <a:solidFill>
                  <a:srgbClr val="FC9B03"/>
                </a:solidFill>
              </a:rPr>
              <a:t>refugee students </a:t>
            </a:r>
            <a:r>
              <a:rPr lang="en-US" sz="1500" dirty="0"/>
              <a:t>and asylum seekers in Malaysia, working with leading partners. </a:t>
            </a:r>
          </a:p>
          <a:p>
            <a:endParaRPr lang="en-US" sz="1500" dirty="0">
              <a:latin typeface="Century Gothic"/>
              <a:cs typeface="Century Gothic"/>
            </a:endParaRPr>
          </a:p>
          <a:p>
            <a:r>
              <a:rPr lang="en-US" sz="1500" dirty="0"/>
              <a:t>Hosted </a:t>
            </a:r>
            <a:r>
              <a:rPr lang="en-US" sz="1500" dirty="0">
                <a:solidFill>
                  <a:srgbClr val="FC9B03"/>
                </a:solidFill>
              </a:rPr>
              <a:t>3 Teacher Training Workshops</a:t>
            </a:r>
            <a:r>
              <a:rPr lang="en-US" sz="1500" dirty="0"/>
              <a:t> for the Refugee Run Learning Centers in Indonesia. </a:t>
            </a:r>
            <a:endParaRPr lang="en-US" sz="1500" dirty="0">
              <a:effectLst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833761" y="5333225"/>
            <a:ext cx="42782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i="1" dirty="0">
                <a:latin typeface="Montserrat Light" charset="0"/>
                <a:ea typeface="Montserrat Light" charset="0"/>
                <a:cs typeface="Montserrat Light" charset="0"/>
              </a:rPr>
              <a:t>In November 2017, OUR received a token of appreciation from the United Nations Association of Singapore for the work we have done to date.</a:t>
            </a: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1567543" y="2422291"/>
            <a:ext cx="11875" cy="2631490"/>
          </a:xfrm>
          <a:prstGeom prst="line">
            <a:avLst/>
          </a:prstGeom>
          <a:ln w="38100">
            <a:solidFill>
              <a:srgbClr val="01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7694234" y="641545"/>
            <a:ext cx="5485678" cy="5485678"/>
          </a:xfrm>
          <a:prstGeom prst="ellipse">
            <a:avLst/>
          </a:prstGeom>
          <a:solidFill>
            <a:srgbClr val="FC9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46014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2"/>
          <p:cNvSpPr/>
          <p:nvPr/>
        </p:nvSpPr>
        <p:spPr>
          <a:xfrm>
            <a:off x="8544262" y="-2235392"/>
            <a:ext cx="5485678" cy="5485678"/>
          </a:xfrm>
          <a:prstGeom prst="ellipse">
            <a:avLst/>
          </a:prstGeom>
          <a:solidFill>
            <a:srgbClr val="FC9B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OPENING UNIVERSITIES FOR REFUGEES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THE FRAMEWORK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4622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3BF3906-5BDC-4CF8-9350-E6EFD54A350B}"/>
              </a:ext>
            </a:extLst>
          </p:cNvPr>
          <p:cNvSpPr txBox="1"/>
          <p:nvPr/>
        </p:nvSpPr>
        <p:spPr>
          <a:xfrm>
            <a:off x="3127717" y="1340754"/>
            <a:ext cx="59365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Offering </a:t>
            </a:r>
            <a:r>
              <a:rPr lang="en-US" sz="1400" dirty="0"/>
              <a:t>individual </a:t>
            </a:r>
            <a:r>
              <a:rPr lang="en-US" sz="1400" dirty="0" smtClean="0"/>
              <a:t>scholarships </a:t>
            </a:r>
            <a:r>
              <a:rPr lang="en-US" sz="1400" dirty="0"/>
              <a:t>for our partner </a:t>
            </a:r>
            <a:r>
              <a:rPr lang="en-US" sz="1400" dirty="0" smtClean="0"/>
              <a:t>institutions </a:t>
            </a:r>
          </a:p>
          <a:p>
            <a:pPr algn="ctr"/>
            <a:r>
              <a:rPr lang="en-US" sz="1400" dirty="0" smtClean="0"/>
              <a:t>(</a:t>
            </a:r>
            <a:r>
              <a:rPr lang="en-US" sz="1400" dirty="0"/>
              <a:t>Starting from 2019)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12DF461-0352-484A-8B0F-FBC8737F585B}"/>
              </a:ext>
            </a:extLst>
          </p:cNvPr>
          <p:cNvSpPr txBox="1"/>
          <p:nvPr/>
        </p:nvSpPr>
        <p:spPr>
          <a:xfrm>
            <a:off x="6378327" y="2234623"/>
            <a:ext cx="3340439" cy="2354491"/>
          </a:xfrm>
          <a:prstGeom prst="rect">
            <a:avLst/>
          </a:prstGeom>
          <a:noFill/>
        </p:spPr>
        <p:txBody>
          <a:bodyPr wrap="square" numCol="1" spcCol="457200" rtlCol="0">
            <a:spAutoFit/>
          </a:bodyPr>
          <a:lstStyle/>
          <a:p>
            <a:pPr>
              <a:lnSpc>
                <a:spcPct val="150000"/>
              </a:lnSpc>
            </a:pPr>
            <a:endParaRPr lang="en-US" sz="1400" b="1" dirty="0" smtClean="0">
              <a:latin typeface="Montserrat Light" panose="00000400000000000000" pitchFamily="50" charset="0"/>
              <a:ea typeface="Montserrat" charset="0"/>
              <a:cs typeface="Montserrat" charset="0"/>
            </a:endParaRPr>
          </a:p>
          <a:p>
            <a:pPr>
              <a:lnSpc>
                <a:spcPct val="150000"/>
              </a:lnSpc>
            </a:pPr>
            <a:r>
              <a:rPr lang="en-US" sz="1400" dirty="0">
                <a:latin typeface="Century Gothic"/>
                <a:cs typeface="Century Gothic"/>
              </a:rPr>
              <a:t>Building upon our early work and insights, from </a:t>
            </a:r>
            <a:r>
              <a:rPr lang="en-US" sz="1400" dirty="0" smtClean="0">
                <a:latin typeface="Century Gothic"/>
                <a:cs typeface="Century Gothic"/>
              </a:rPr>
              <a:t>January 2019 </a:t>
            </a:r>
            <a:r>
              <a:rPr lang="en-US" sz="1400" dirty="0">
                <a:latin typeface="Century Gothic"/>
                <a:cs typeface="Century Gothic"/>
              </a:rPr>
              <a:t>OUR is </a:t>
            </a:r>
            <a:r>
              <a:rPr lang="en-US" sz="1400" dirty="0" smtClean="0">
                <a:latin typeface="Century Gothic"/>
                <a:cs typeface="Century Gothic"/>
              </a:rPr>
              <a:t>piloting a holistic </a:t>
            </a:r>
            <a:r>
              <a:rPr lang="en-US" sz="1400" dirty="0" err="1">
                <a:latin typeface="Century Gothic"/>
                <a:cs typeface="Century Gothic"/>
              </a:rPr>
              <a:t>programme</a:t>
            </a:r>
            <a:r>
              <a:rPr lang="en-US" sz="1400" dirty="0">
                <a:latin typeface="Century Gothic"/>
                <a:cs typeface="Century Gothic"/>
              </a:rPr>
              <a:t> in Malaysia, working with leading global partners Monash University Malaysia and </a:t>
            </a:r>
            <a:r>
              <a:rPr lang="en-US" sz="1400" dirty="0" smtClean="0">
                <a:latin typeface="Century Gothic"/>
                <a:cs typeface="Century Gothic"/>
              </a:rPr>
              <a:t>UNHCR. </a:t>
            </a:r>
            <a:endParaRPr lang="en-US" sz="1400" b="1" dirty="0">
              <a:latin typeface="Montserrat Light" panose="00000400000000000000" pitchFamily="50" charset="0"/>
              <a:ea typeface="Montserrat" charset="0"/>
              <a:cs typeface="Montserrat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H="1">
            <a:off x="6061166" y="2234623"/>
            <a:ext cx="48688" cy="3774291"/>
          </a:xfrm>
          <a:prstGeom prst="line">
            <a:avLst/>
          </a:prstGeom>
          <a:ln w="38100">
            <a:solidFill>
              <a:srgbClr val="0101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1753" y="2317911"/>
            <a:ext cx="4802281" cy="3607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433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OPENING UNIVERSITIES FOR REFUGEES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930" y="384287"/>
            <a:ext cx="10515600" cy="1325563"/>
          </a:xfrm>
        </p:spPr>
        <p:txBody>
          <a:bodyPr/>
          <a:lstStyle/>
          <a:p>
            <a:r>
              <a:rPr lang="en-US" b="1" dirty="0"/>
              <a:t>OUR </a:t>
            </a:r>
            <a:r>
              <a:rPr lang="en-US" b="1" smtClean="0"/>
              <a:t>PARTNER INSTITUTIONS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4622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0C71AFEF-769E-4B9F-B2E9-E3DF72AD26FC}"/>
              </a:ext>
            </a:extLst>
          </p:cNvPr>
          <p:cNvCxnSpPr>
            <a:cxnSpLocks/>
          </p:cNvCxnSpPr>
          <p:nvPr/>
        </p:nvCxnSpPr>
        <p:spPr>
          <a:xfrm>
            <a:off x="6134543" y="2125026"/>
            <a:ext cx="0" cy="2411080"/>
          </a:xfrm>
          <a:prstGeom prst="line">
            <a:avLst/>
          </a:prstGeom>
          <a:ln w="254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0614" y="2583733"/>
            <a:ext cx="2626447" cy="15146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349" y="2073497"/>
            <a:ext cx="2511782" cy="251178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78891" y="4821526"/>
            <a:ext cx="3708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latin typeface="+mj-lt"/>
                <a:ea typeface="Montserrat Alternates" charset="0"/>
                <a:cs typeface="Montserrat Alternates" charset="0"/>
              </a:rPr>
              <a:t>“OUR is a commendable initiative…..helping to address the higher education needs of those who have been forced to flee from their homes in the region and beyond</a:t>
            </a: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latin typeface="+mj-lt"/>
                <a:ea typeface="Montserrat Alternates" charset="0"/>
                <a:cs typeface="Montserrat Alternates" charset="0"/>
              </a:rPr>
              <a:t>.”</a:t>
            </a:r>
            <a:endParaRPr lang="en-US" sz="1200" i="1" dirty="0">
              <a:solidFill>
                <a:schemeClr val="bg2">
                  <a:lumMod val="75000"/>
                </a:schemeClr>
              </a:solidFill>
              <a:latin typeface="+mj-lt"/>
              <a:ea typeface="Montserrat Alternates" charset="0"/>
              <a:cs typeface="Montserrat Alternates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673277" y="4815411"/>
            <a:ext cx="414039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latin typeface="+mj-lt"/>
                <a:ea typeface="Montserrat Alternates" charset="0"/>
                <a:cs typeface="Montserrat Alternates" charset="0"/>
              </a:rPr>
              <a:t>“With a clear vision and commitment to action…across the Asia –Pacific, OUR has helped create spaces for refugee scholarships for individuals that would have otherwise not had access to an education.” </a:t>
            </a:r>
          </a:p>
        </p:txBody>
      </p:sp>
      <p:sp>
        <p:nvSpPr>
          <p:cNvPr id="3" name="Rectangle 2"/>
          <p:cNvSpPr/>
          <p:nvPr/>
        </p:nvSpPr>
        <p:spPr>
          <a:xfrm>
            <a:off x="8967061" y="5831074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lvl="0" indent="-171450">
              <a:buFontTx/>
              <a:buChar char="-"/>
            </a:pPr>
            <a:r>
              <a:rPr lang="en-US" sz="1200" i="1" dirty="0" smtClean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>Geraldine </a:t>
            </a:r>
            <a:r>
              <a:rPr lang="en-US" sz="1200" i="1" dirty="0" err="1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>Ang</a:t>
            </a:r>
            <a:r>
              <a:rPr lang="en-US" sz="1200" i="1" dirty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>, </a:t>
            </a:r>
            <a:r>
              <a:rPr lang="en-US" sz="1200" i="1" dirty="0" smtClean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/>
            </a:r>
            <a:br>
              <a:rPr lang="en-US" sz="1200" i="1" dirty="0" smtClean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</a:br>
            <a:r>
              <a:rPr lang="en-US" sz="1200" i="1" dirty="0" smtClean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>UNHCR </a:t>
            </a:r>
            <a:r>
              <a:rPr lang="en-US" sz="1200" i="1" dirty="0">
                <a:solidFill>
                  <a:srgbClr val="7D8287">
                    <a:lumMod val="75000"/>
                  </a:srgbClr>
                </a:solidFill>
                <a:ea typeface="Montserrat Alternates" charset="0"/>
                <a:cs typeface="Montserrat Alternates" charset="0"/>
              </a:rPr>
              <a:t>Singapore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035478" y="5813694"/>
            <a:ext cx="23428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ea typeface="Montserrat Alternates" charset="0"/>
                <a:cs typeface="Montserrat Alternates" charset="0"/>
              </a:rPr>
              <a:t>Evan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ea typeface="Montserrat Alternates" charset="0"/>
                <a:cs typeface="Montserrat Alternates" charset="0"/>
              </a:rPr>
              <a:t>Jones, </a:t>
            </a:r>
            <a:br>
              <a:rPr lang="en-US" sz="1200" i="1" dirty="0">
                <a:solidFill>
                  <a:schemeClr val="bg2">
                    <a:lumMod val="75000"/>
                  </a:schemeClr>
                </a:solidFill>
                <a:ea typeface="Montserrat Alternates" charset="0"/>
                <a:cs typeface="Montserrat Alternates" charset="0"/>
              </a:rPr>
            </a:br>
            <a:r>
              <a:rPr lang="en-US" sz="1200" i="1" dirty="0" smtClean="0">
                <a:solidFill>
                  <a:schemeClr val="bg2">
                    <a:lumMod val="75000"/>
                  </a:schemeClr>
                </a:solidFill>
                <a:ea typeface="Montserrat Alternates" charset="0"/>
                <a:cs typeface="Montserrat Alternates" charset="0"/>
              </a:rPr>
              <a:t>Asia-Pacific </a:t>
            </a:r>
            <a:r>
              <a:rPr lang="en-US" sz="1200" i="1" dirty="0">
                <a:solidFill>
                  <a:schemeClr val="bg2">
                    <a:lumMod val="75000"/>
                  </a:schemeClr>
                </a:solidFill>
                <a:ea typeface="Montserrat Alternates" charset="0"/>
                <a:cs typeface="Montserrat Alternates" charset="0"/>
              </a:rPr>
              <a:t>Refugee Rights Network. </a:t>
            </a:r>
          </a:p>
        </p:txBody>
      </p:sp>
      <p:sp>
        <p:nvSpPr>
          <p:cNvPr id="13" name="Oval 12"/>
          <p:cNvSpPr/>
          <p:nvPr/>
        </p:nvSpPr>
        <p:spPr>
          <a:xfrm>
            <a:off x="-2962754" y="-617813"/>
            <a:ext cx="5485678" cy="5485678"/>
          </a:xfrm>
          <a:prstGeom prst="ellipse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789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8DC4E-D255-4191-BCC4-B2282253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949" y="422711"/>
            <a:ext cx="10515600" cy="1325563"/>
          </a:xfrm>
        </p:spPr>
        <p:txBody>
          <a:bodyPr/>
          <a:lstStyle/>
          <a:p>
            <a:r>
              <a:rPr lang="en-US" b="1" dirty="0" smtClean="0"/>
              <a:t>HOW CAN YOU SUPPORT</a:t>
            </a:r>
            <a:endParaRPr lang="en-US" b="1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9D67FD5-9E15-49B2-BDFA-B6784EFDC7DD}"/>
              </a:ext>
            </a:extLst>
          </p:cNvPr>
          <p:cNvCxnSpPr>
            <a:cxnSpLocks/>
          </p:cNvCxnSpPr>
          <p:nvPr/>
        </p:nvCxnSpPr>
        <p:spPr>
          <a:xfrm>
            <a:off x="5813673" y="462272"/>
            <a:ext cx="56465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/>
          <p:nvPr/>
        </p:nvSpPr>
        <p:spPr>
          <a:xfrm>
            <a:off x="-2803075" y="-2188185"/>
            <a:ext cx="5485678" cy="5485678"/>
          </a:xfrm>
          <a:prstGeom prst="ellipse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991168" y="2529220"/>
            <a:ext cx="3822505" cy="1536546"/>
            <a:chOff x="3425788" y="1704304"/>
            <a:chExt cx="8766212" cy="35237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8" r="28320" b="13171"/>
            <a:stretch/>
          </p:blipFill>
          <p:spPr>
            <a:xfrm>
              <a:off x="3425788" y="1704304"/>
              <a:ext cx="1808085" cy="3523785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8" r="28320" b="13171"/>
            <a:stretch/>
          </p:blipFill>
          <p:spPr>
            <a:xfrm>
              <a:off x="5168464" y="1704304"/>
              <a:ext cx="1808085" cy="3523785"/>
            </a:xfrm>
            <a:prstGeom prst="rect">
              <a:avLst/>
            </a:prstGeom>
          </p:spPr>
        </p:pic>
        <p:pic>
          <p:nvPicPr>
            <p:cNvPr id="20" name="Picture 19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8" r="28320" b="13171"/>
            <a:stretch/>
          </p:blipFill>
          <p:spPr>
            <a:xfrm>
              <a:off x="6921772" y="1704304"/>
              <a:ext cx="1808085" cy="3523785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8" r="28320" b="13171"/>
            <a:stretch/>
          </p:blipFill>
          <p:spPr>
            <a:xfrm>
              <a:off x="8630607" y="1704304"/>
              <a:ext cx="1808085" cy="3523785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128" r="28320" b="13171"/>
            <a:stretch/>
          </p:blipFill>
          <p:spPr>
            <a:xfrm>
              <a:off x="10383915" y="1704304"/>
              <a:ext cx="1808085" cy="3523785"/>
            </a:xfrm>
            <a:prstGeom prst="rect">
              <a:avLst/>
            </a:prstGeom>
          </p:spPr>
        </p:pic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143" y="2639018"/>
            <a:ext cx="2626447" cy="151461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24"/>
          <a:stretch/>
        </p:blipFill>
        <p:spPr>
          <a:xfrm>
            <a:off x="9884749" y="2751777"/>
            <a:ext cx="1645167" cy="1332184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1991168" y="4366001"/>
            <a:ext cx="3478555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endParaRPr lang="en-SG" sz="1200" b="1" dirty="0" smtClean="0">
              <a:solidFill>
                <a:srgbClr val="000000"/>
              </a:solidFill>
              <a:latin typeface="+mj-lt"/>
              <a:ea typeface="Times New Roman" charset="0"/>
              <a:cs typeface="Arial" charset="0"/>
            </a:endParaRPr>
          </a:p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n-SG" sz="1200" b="1" dirty="0" smtClean="0">
                <a:solidFill>
                  <a:srgbClr val="000000"/>
                </a:solidFill>
                <a:latin typeface="+mj-lt"/>
                <a:ea typeface="Times New Roman" charset="0"/>
                <a:cs typeface="Arial" charset="0"/>
              </a:rPr>
              <a:t>UNHCR, OUR &amp; Monash University Steering Committee will select </a:t>
            </a:r>
            <a:br>
              <a:rPr lang="en-SG" sz="1200" b="1" dirty="0" smtClean="0">
                <a:solidFill>
                  <a:srgbClr val="000000"/>
                </a:solidFill>
                <a:latin typeface="+mj-lt"/>
                <a:ea typeface="Times New Roman" charset="0"/>
                <a:cs typeface="Arial" charset="0"/>
              </a:rPr>
            </a:br>
            <a:r>
              <a:rPr lang="en-SG" sz="1200" b="1" dirty="0" smtClean="0">
                <a:solidFill>
                  <a:srgbClr val="000000"/>
                </a:solidFill>
                <a:latin typeface="+mj-lt"/>
                <a:ea typeface="Times New Roman" charset="0"/>
                <a:cs typeface="Arial" charset="0"/>
              </a:rPr>
              <a:t>1 student in January 2019 to offer a scholarship. Selection and Application Process has been announced in November 2018. </a:t>
            </a:r>
            <a:endParaRPr lang="en-GB" sz="1200" b="1" dirty="0"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12" name="Right Arrow 11"/>
          <p:cNvSpPr/>
          <p:nvPr/>
        </p:nvSpPr>
        <p:spPr>
          <a:xfrm rot="10800000">
            <a:off x="9143049" y="3020557"/>
            <a:ext cx="673241" cy="794623"/>
          </a:xfrm>
          <a:prstGeom prst="rightArrow">
            <a:avLst/>
          </a:prstGeom>
          <a:solidFill>
            <a:srgbClr val="24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7112145" y="4366001"/>
            <a:ext cx="3478555" cy="9417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>
              <a:lnSpc>
                <a:spcPct val="115000"/>
              </a:lnSpc>
              <a:spcAft>
                <a:spcPts val="0"/>
              </a:spcAft>
            </a:pPr>
            <a:r>
              <a:rPr lang="en-SG" sz="1200" b="1" dirty="0" smtClean="0">
                <a:solidFill>
                  <a:srgbClr val="24A49D"/>
                </a:solidFill>
                <a:latin typeface="+mj-lt"/>
                <a:ea typeface="Times New Roman" charset="0"/>
                <a:cs typeface="Arial" charset="0"/>
              </a:rPr>
              <a:t>We are currently looking for donors to support the education of more students. </a:t>
            </a:r>
            <a:r>
              <a:rPr lang="en-SG" sz="1200" b="1" dirty="0" smtClean="0">
                <a:solidFill>
                  <a:srgbClr val="24A49D"/>
                </a:solidFill>
                <a:latin typeface="+mj-lt"/>
                <a:ea typeface="Calibri" charset="0"/>
                <a:cs typeface="Arial" charset="0"/>
              </a:rPr>
              <a:t>Donations</a:t>
            </a:r>
            <a:r>
              <a:rPr lang="en-SG" sz="1200" b="1" dirty="0" smtClean="0">
                <a:solidFill>
                  <a:srgbClr val="24A49D"/>
                </a:solidFill>
                <a:ea typeface="Times New Roman" charset="0"/>
                <a:cs typeface="Arial" charset="0"/>
              </a:rPr>
              <a:t> </a:t>
            </a:r>
            <a:r>
              <a:rPr lang="en-SG" sz="1200" b="1" dirty="0">
                <a:solidFill>
                  <a:srgbClr val="24A49D"/>
                </a:solidFill>
                <a:ea typeface="Times New Roman" charset="0"/>
                <a:cs typeface="Arial" charset="0"/>
              </a:rPr>
              <a:t>(yearly basis)</a:t>
            </a:r>
            <a:r>
              <a:rPr lang="en-SG" sz="1200" b="1" dirty="0" smtClean="0">
                <a:solidFill>
                  <a:srgbClr val="24A49D"/>
                </a:solidFill>
                <a:latin typeface="+mj-lt"/>
                <a:ea typeface="Calibri" charset="0"/>
                <a:cs typeface="Arial" charset="0"/>
              </a:rPr>
              <a:t> will directly be made to Monash University, Malaysia.</a:t>
            </a:r>
            <a:endParaRPr lang="en-GB" sz="1200" b="1" dirty="0">
              <a:solidFill>
                <a:srgbClr val="24A49D"/>
              </a:solidFill>
              <a:effectLst/>
              <a:latin typeface="+mj-lt"/>
              <a:ea typeface="Calibri" charset="0"/>
              <a:cs typeface="Times New Roman" charset="0"/>
            </a:endParaRPr>
          </a:p>
        </p:txBody>
      </p:sp>
      <p:sp>
        <p:nvSpPr>
          <p:cNvPr id="28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8544262" y="6514090"/>
            <a:ext cx="2998268" cy="203846"/>
          </a:xfrm>
        </p:spPr>
        <p:txBody>
          <a:bodyPr/>
          <a:lstStyle/>
          <a:p>
            <a:r>
              <a:rPr lang="en-US" dirty="0" smtClean="0"/>
              <a:t>OPENING UNIVERSITIES FOR REFUGEES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996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git - Multi 1 - Bright">
  <a:themeElements>
    <a:clrScheme name="Digit - Multi 1">
      <a:dk1>
        <a:srgbClr val="000000"/>
      </a:dk1>
      <a:lt1>
        <a:srgbClr val="FFFFFF"/>
      </a:lt1>
      <a:dk2>
        <a:srgbClr val="6491C8"/>
      </a:dk2>
      <a:lt2>
        <a:srgbClr val="7D8287"/>
      </a:lt2>
      <a:accent1>
        <a:srgbClr val="14B4EB"/>
      </a:accent1>
      <a:accent2>
        <a:srgbClr val="3CBEB4"/>
      </a:accent2>
      <a:accent3>
        <a:srgbClr val="96C83C"/>
      </a:accent3>
      <a:accent4>
        <a:srgbClr val="FFAF28"/>
      </a:accent4>
      <a:accent5>
        <a:srgbClr val="FA4655"/>
      </a:accent5>
      <a:accent6>
        <a:srgbClr val="A596D2"/>
      </a:accent6>
      <a:hlink>
        <a:srgbClr val="0563C1"/>
      </a:hlink>
      <a:folHlink>
        <a:srgbClr val="954F72"/>
      </a:folHlink>
    </a:clrScheme>
    <a:fontScheme name="Montserrat - Digit">
      <a:majorFont>
        <a:latin typeface="Montserrat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it - Multi 1 - Bright" id="{1EED83A8-EBEE-4595-BF05-49EE0B6BAEB2}" vid="{B438FD33-41AA-434C-8FF8-841AA7F524DE}"/>
    </a:ext>
  </a:extLst>
</a:theme>
</file>

<file path=ppt/theme/theme2.xml><?xml version="1.0" encoding="utf-8"?>
<a:theme xmlns:a="http://schemas.openxmlformats.org/drawingml/2006/main" name="Office Theme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Digit - Multi 1 - Bright</Template>
  <TotalTime>27474</TotalTime>
  <Words>481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Adobe Devanagari</vt:lpstr>
      <vt:lpstr>Arial</vt:lpstr>
      <vt:lpstr>Calibri</vt:lpstr>
      <vt:lpstr>Century Gothic</vt:lpstr>
      <vt:lpstr>Franklin Gothic Demi Cond</vt:lpstr>
      <vt:lpstr>Montserrat</vt:lpstr>
      <vt:lpstr>Montserrat </vt:lpstr>
      <vt:lpstr>Montserrat Alternates</vt:lpstr>
      <vt:lpstr>Montserrat Black</vt:lpstr>
      <vt:lpstr>Montserrat Bold</vt:lpstr>
      <vt:lpstr>Montserrat Hairline</vt:lpstr>
      <vt:lpstr>Montserrat Light</vt:lpstr>
      <vt:lpstr>Open Sans</vt:lpstr>
      <vt:lpstr>Open Sans Extrabold</vt:lpstr>
      <vt:lpstr>Times New Roman</vt:lpstr>
      <vt:lpstr>Digit - Multi 1 - Bright</vt:lpstr>
      <vt:lpstr>Office Theme</vt:lpstr>
      <vt:lpstr>PowerPoint Presentation</vt:lpstr>
      <vt:lpstr>PowerPoint Presentation</vt:lpstr>
      <vt:lpstr>PowerPoint Presentation</vt:lpstr>
      <vt:lpstr>PowerPoint Presentation</vt:lpstr>
      <vt:lpstr>WHAT WE DO</vt:lpstr>
      <vt:lpstr>PowerPoint Presentation</vt:lpstr>
      <vt:lpstr>THE FRAMEWORK</vt:lpstr>
      <vt:lpstr>OUR PARTNER INSTITUTIONS</vt:lpstr>
      <vt:lpstr>HOW CAN YOU SUPPORT</vt:lpstr>
      <vt:lpstr>PROGRAMME FEES</vt:lpstr>
      <vt:lpstr>Ways to Support</vt:lpstr>
      <vt:lpstr>PowerPoint Presentation</vt:lpstr>
      <vt:lpstr>PowerPoint Presentation</vt:lpstr>
      <vt:lpstr>Ara İnanç Walsh, 4L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Gul</cp:lastModifiedBy>
  <cp:revision>4528</cp:revision>
  <dcterms:created xsi:type="dcterms:W3CDTF">2015-09-24T05:44:04Z</dcterms:created>
  <dcterms:modified xsi:type="dcterms:W3CDTF">2019-01-17T00:37:41Z</dcterms:modified>
</cp:coreProperties>
</file>